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63" r:id="rId5"/>
    <p:sldId id="259" r:id="rId6"/>
    <p:sldId id="265" r:id="rId7"/>
    <p:sldId id="266" r:id="rId8"/>
    <p:sldId id="289" r:id="rId9"/>
    <p:sldId id="288" r:id="rId10"/>
    <p:sldId id="267" r:id="rId11"/>
    <p:sldId id="268" r:id="rId12"/>
    <p:sldId id="269" r:id="rId13"/>
    <p:sldId id="292" r:id="rId14"/>
    <p:sldId id="272" r:id="rId15"/>
    <p:sldId id="290" r:id="rId16"/>
    <p:sldId id="291" r:id="rId17"/>
    <p:sldId id="275" r:id="rId18"/>
    <p:sldId id="276" r:id="rId19"/>
    <p:sldId id="277" r:id="rId20"/>
    <p:sldId id="260" r:id="rId21"/>
    <p:sldId id="278" r:id="rId22"/>
    <p:sldId id="293" r:id="rId23"/>
    <p:sldId id="261" r:id="rId24"/>
    <p:sldId id="287" r:id="rId25"/>
    <p:sldId id="26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213591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1120826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B2DE45-09F0-4E9D-8C57-B094E94D9D7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3061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1918279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B2DE45-09F0-4E9D-8C57-B094E94D9D7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385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347637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850914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293957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83481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21B367-AC29-4A49-8D22-1DD30A1E8CCA}" type="datetimeFigureOut">
              <a:rPr lang="en-US" smtClean="0"/>
              <a:t>9/13/2017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349753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81493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21B367-AC29-4A49-8D22-1DD30A1E8CCA}" type="datetimeFigureOut">
              <a:rPr lang="en-US" smtClean="0"/>
              <a:t>9/13/2017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2570950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21B367-AC29-4A49-8D22-1DD30A1E8CCA}" type="datetimeFigureOut">
              <a:rPr lang="en-US" smtClean="0"/>
              <a:t>9/13/2017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259624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1B367-AC29-4A49-8D22-1DD30A1E8CCA}" type="datetimeFigureOut">
              <a:rPr lang="en-US" smtClean="0"/>
              <a:t>9/13/2017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757227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138238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21B367-AC29-4A49-8D22-1DD30A1E8CCA}" type="datetimeFigureOut">
              <a:rPr lang="en-US" smtClean="0"/>
              <a:t>9/13/2017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FB2DE45-09F0-4E9D-8C57-B094E94D9D76}" type="slidenum">
              <a:rPr lang="en-US" smtClean="0"/>
              <a:t>‹#›</a:t>
            </a:fld>
            <a:endParaRPr lang="en-US"/>
          </a:p>
        </p:txBody>
      </p:sp>
    </p:spTree>
    <p:extLst>
      <p:ext uri="{BB962C8B-B14F-4D97-AF65-F5344CB8AC3E}">
        <p14:creationId xmlns:p14="http://schemas.microsoft.com/office/powerpoint/2010/main" val="339042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421B367-AC29-4A49-8D22-1DD30A1E8CCA}" type="datetimeFigureOut">
              <a:rPr lang="en-US" smtClean="0"/>
              <a:t>9/13/2017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FB2DE45-09F0-4E9D-8C57-B094E94D9D76}" type="slidenum">
              <a:rPr lang="en-US" smtClean="0"/>
              <a:t>‹#›</a:t>
            </a:fld>
            <a:endParaRPr lang="en-US"/>
          </a:p>
        </p:txBody>
      </p:sp>
    </p:spTree>
    <p:extLst>
      <p:ext uri="{BB962C8B-B14F-4D97-AF65-F5344CB8AC3E}">
        <p14:creationId xmlns:p14="http://schemas.microsoft.com/office/powerpoint/2010/main" val="11934837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010-107F-4956-B3B5-53812D326AF2}"/>
              </a:ext>
            </a:extLst>
          </p:cNvPr>
          <p:cNvSpPr>
            <a:spLocks noGrp="1"/>
          </p:cNvSpPr>
          <p:nvPr>
            <p:ph type="ctrTitle"/>
          </p:nvPr>
        </p:nvSpPr>
        <p:spPr>
          <a:xfrm>
            <a:off x="2589213" y="348793"/>
            <a:ext cx="8915399" cy="3033422"/>
          </a:xfrm>
        </p:spPr>
        <p:txBody>
          <a:bodyPr>
            <a:normAutofit/>
          </a:bodyPr>
          <a:lstStyle/>
          <a:p>
            <a:pPr algn="just"/>
            <a:r>
              <a:rPr lang="en-US" dirty="0">
                <a:latin typeface="Calibri" panose="020F0502020204030204" pitchFamily="34" charset="0"/>
                <a:cs typeface="Calibri" panose="020F0502020204030204" pitchFamily="34" charset="0"/>
              </a:rPr>
              <a:t>Data Analytic Techniques Using Elasticsearch, Hadoop, Kibana and Amazon Web Services</a:t>
            </a:r>
          </a:p>
        </p:txBody>
      </p:sp>
      <p:sp>
        <p:nvSpPr>
          <p:cNvPr id="3" name="Subtitle 2">
            <a:extLst>
              <a:ext uri="{FF2B5EF4-FFF2-40B4-BE49-F238E27FC236}">
                <a16:creationId xmlns:a16="http://schemas.microsoft.com/office/drawing/2014/main" id="{1D111587-3BB1-4EBF-B620-43621F5FBA15}"/>
              </a:ext>
            </a:extLst>
          </p:cNvPr>
          <p:cNvSpPr>
            <a:spLocks noGrp="1"/>
          </p:cNvSpPr>
          <p:nvPr>
            <p:ph type="subTitle" idx="1"/>
          </p:nvPr>
        </p:nvSpPr>
        <p:spPr>
          <a:xfrm>
            <a:off x="2589213" y="3874417"/>
            <a:ext cx="8915399" cy="2029246"/>
          </a:xfrm>
        </p:spPr>
        <p:txBody>
          <a:bodyPr>
            <a:normAutofit lnSpcReduction="10000"/>
          </a:bodyPr>
          <a:lstStyle/>
          <a:p>
            <a:pPr algn="ctr"/>
            <a:r>
              <a:rPr lang="en-US" sz="3600" dirty="0">
                <a:latin typeface="Calibri" panose="020F0502020204030204" pitchFamily="34" charset="0"/>
                <a:cs typeface="Calibri" panose="020F0502020204030204" pitchFamily="34" charset="0"/>
              </a:rPr>
              <a:t>Director</a:t>
            </a:r>
          </a:p>
          <a:p>
            <a:pPr algn="ctr"/>
            <a:r>
              <a:rPr lang="en-US" sz="3600" dirty="0">
                <a:latin typeface="Calibri" panose="020F0502020204030204" pitchFamily="34" charset="0"/>
                <a:cs typeface="Calibri" panose="020F0502020204030204" pitchFamily="34" charset="0"/>
              </a:rPr>
              <a:t>Dr. George Hsieh</a:t>
            </a:r>
          </a:p>
          <a:p>
            <a:pPr algn="r"/>
            <a:r>
              <a:rPr lang="en-US" dirty="0">
                <a:latin typeface="Calibri" panose="020F0502020204030204" pitchFamily="34" charset="0"/>
                <a:cs typeface="Calibri" panose="020F0502020204030204" pitchFamily="34" charset="0"/>
              </a:rPr>
              <a:t>Presented by</a:t>
            </a:r>
          </a:p>
          <a:p>
            <a:pPr algn="r"/>
            <a:r>
              <a:rPr lang="en-US" dirty="0">
                <a:latin typeface="Calibri" panose="020F0502020204030204" pitchFamily="34" charset="0"/>
                <a:cs typeface="Calibri" panose="020F0502020204030204" pitchFamily="34" charset="0"/>
              </a:rPr>
              <a:t>Likhita Sanapa Prabhakar</a:t>
            </a:r>
          </a:p>
        </p:txBody>
      </p:sp>
    </p:spTree>
    <p:extLst>
      <p:ext uri="{BB962C8B-B14F-4D97-AF65-F5344CB8AC3E}">
        <p14:creationId xmlns:p14="http://schemas.microsoft.com/office/powerpoint/2010/main" val="1085616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C5BE-3A41-4779-9EC0-CB9198D4F586}"/>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754F0D15-5FFB-42B5-8C39-FB506C3FAB7D}"/>
              </a:ext>
            </a:extLst>
          </p:cNvPr>
          <p:cNvSpPr>
            <a:spLocks noGrp="1"/>
          </p:cNvSpPr>
          <p:nvPr>
            <p:ph idx="1"/>
          </p:nvPr>
        </p:nvSpPr>
        <p:spPr>
          <a:xfrm>
            <a:off x="2347274" y="386499"/>
            <a:ext cx="9304256" cy="6391373"/>
          </a:xfrm>
        </p:spPr>
        <p:txBody>
          <a:bodyPr/>
          <a:lstStyle/>
          <a:p>
            <a:pPr algn="just"/>
            <a:r>
              <a:rPr lang="en-US" sz="2000" dirty="0">
                <a:latin typeface="Calibri" panose="020F0502020204030204" pitchFamily="34" charset="0"/>
                <a:cs typeface="Calibri" panose="020F0502020204030204" pitchFamily="34" charset="0"/>
              </a:rPr>
              <a:t>Kibana.</a:t>
            </a:r>
          </a:p>
          <a:p>
            <a:pPr marL="0" indent="0">
              <a:buNone/>
            </a:pPr>
            <a:endParaRPr lang="en-US" dirty="0"/>
          </a:p>
        </p:txBody>
      </p:sp>
      <p:pic>
        <p:nvPicPr>
          <p:cNvPr id="4" name="Picture 3">
            <a:extLst>
              <a:ext uri="{FF2B5EF4-FFF2-40B4-BE49-F238E27FC236}">
                <a16:creationId xmlns:a16="http://schemas.microsoft.com/office/drawing/2014/main" id="{9BF8A552-3627-4B7F-96DF-6032C8551B99}"/>
              </a:ext>
            </a:extLst>
          </p:cNvPr>
          <p:cNvPicPr>
            <a:picLocks noChangeAspect="1"/>
          </p:cNvPicPr>
          <p:nvPr/>
        </p:nvPicPr>
        <p:blipFill>
          <a:blip r:embed="rId2"/>
          <a:stretch>
            <a:fillRect/>
          </a:stretch>
        </p:blipFill>
        <p:spPr>
          <a:xfrm>
            <a:off x="3328713" y="835004"/>
            <a:ext cx="6050957" cy="2747181"/>
          </a:xfrm>
          <a:prstGeom prst="rect">
            <a:avLst/>
          </a:prstGeom>
        </p:spPr>
      </p:pic>
      <p:pic>
        <p:nvPicPr>
          <p:cNvPr id="5" name="Picture 4">
            <a:extLst>
              <a:ext uri="{FF2B5EF4-FFF2-40B4-BE49-F238E27FC236}">
                <a16:creationId xmlns:a16="http://schemas.microsoft.com/office/drawing/2014/main" id="{3E060DB1-E93A-4EF3-BE2E-18601EF362CA}"/>
              </a:ext>
            </a:extLst>
          </p:cNvPr>
          <p:cNvPicPr>
            <a:picLocks noChangeAspect="1"/>
          </p:cNvPicPr>
          <p:nvPr/>
        </p:nvPicPr>
        <p:blipFill>
          <a:blip r:embed="rId3"/>
          <a:stretch>
            <a:fillRect/>
          </a:stretch>
        </p:blipFill>
        <p:spPr>
          <a:xfrm>
            <a:off x="3328711" y="3806438"/>
            <a:ext cx="6050959" cy="2747181"/>
          </a:xfrm>
          <a:prstGeom prst="rect">
            <a:avLst/>
          </a:prstGeom>
        </p:spPr>
      </p:pic>
    </p:spTree>
    <p:extLst>
      <p:ext uri="{BB962C8B-B14F-4D97-AF65-F5344CB8AC3E}">
        <p14:creationId xmlns:p14="http://schemas.microsoft.com/office/powerpoint/2010/main" val="1472869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0AC4-B443-4EB4-B2DF-9A8B55DF52A9}"/>
              </a:ext>
            </a:extLst>
          </p:cNvPr>
          <p:cNvSpPr>
            <a:spLocks noGrp="1"/>
          </p:cNvSpPr>
          <p:nvPr>
            <p:ph type="title"/>
          </p:nvPr>
        </p:nvSpPr>
        <p:spPr/>
        <p:txBody>
          <a:bodyPr>
            <a:normAutofit/>
          </a:bodyPr>
          <a:lstStyle/>
          <a:p>
            <a:r>
              <a:rPr lang="en-US" sz="100" dirty="0"/>
              <a:t>.</a:t>
            </a:r>
          </a:p>
        </p:txBody>
      </p:sp>
      <p:sp>
        <p:nvSpPr>
          <p:cNvPr id="6" name="Content Placeholder 5">
            <a:extLst>
              <a:ext uri="{FF2B5EF4-FFF2-40B4-BE49-F238E27FC236}">
                <a16:creationId xmlns:a16="http://schemas.microsoft.com/office/drawing/2014/main" id="{E2350DBC-E9FE-4C20-9ACD-9394B48C4E31}"/>
              </a:ext>
            </a:extLst>
          </p:cNvPr>
          <p:cNvSpPr>
            <a:spLocks noGrp="1"/>
          </p:cNvSpPr>
          <p:nvPr>
            <p:ph idx="1"/>
          </p:nvPr>
        </p:nvSpPr>
        <p:spPr/>
        <p:txBody>
          <a:bodyPr/>
          <a:lstStyle/>
          <a:p>
            <a:r>
              <a:rPr lang="en-US" dirty="0"/>
              <a:t>.</a:t>
            </a:r>
          </a:p>
        </p:txBody>
      </p:sp>
      <p:pic>
        <p:nvPicPr>
          <p:cNvPr id="11" name="Picture 10">
            <a:extLst>
              <a:ext uri="{FF2B5EF4-FFF2-40B4-BE49-F238E27FC236}">
                <a16:creationId xmlns:a16="http://schemas.microsoft.com/office/drawing/2014/main" id="{5415238F-F53C-4A86-96DA-0F15CE057C35}"/>
              </a:ext>
            </a:extLst>
          </p:cNvPr>
          <p:cNvPicPr>
            <a:picLocks noChangeAspect="1"/>
          </p:cNvPicPr>
          <p:nvPr/>
        </p:nvPicPr>
        <p:blipFill>
          <a:blip r:embed="rId2"/>
          <a:stretch>
            <a:fillRect/>
          </a:stretch>
        </p:blipFill>
        <p:spPr>
          <a:xfrm>
            <a:off x="1741733" y="394981"/>
            <a:ext cx="3188484" cy="2944623"/>
          </a:xfrm>
          <a:prstGeom prst="rect">
            <a:avLst/>
          </a:prstGeom>
        </p:spPr>
      </p:pic>
      <p:pic>
        <p:nvPicPr>
          <p:cNvPr id="12" name="Picture 11">
            <a:extLst>
              <a:ext uri="{FF2B5EF4-FFF2-40B4-BE49-F238E27FC236}">
                <a16:creationId xmlns:a16="http://schemas.microsoft.com/office/drawing/2014/main" id="{D536AA69-F260-4B0D-93C3-D9A0043B3AAD}"/>
              </a:ext>
            </a:extLst>
          </p:cNvPr>
          <p:cNvPicPr>
            <a:picLocks noChangeAspect="1"/>
          </p:cNvPicPr>
          <p:nvPr/>
        </p:nvPicPr>
        <p:blipFill>
          <a:blip r:embed="rId3"/>
          <a:stretch>
            <a:fillRect/>
          </a:stretch>
        </p:blipFill>
        <p:spPr>
          <a:xfrm>
            <a:off x="5211908" y="432688"/>
            <a:ext cx="3188484" cy="2944623"/>
          </a:xfrm>
          <a:prstGeom prst="rect">
            <a:avLst/>
          </a:prstGeom>
        </p:spPr>
      </p:pic>
      <p:pic>
        <p:nvPicPr>
          <p:cNvPr id="13" name="Picture 12">
            <a:extLst>
              <a:ext uri="{FF2B5EF4-FFF2-40B4-BE49-F238E27FC236}">
                <a16:creationId xmlns:a16="http://schemas.microsoft.com/office/drawing/2014/main" id="{665848E4-44D3-4D67-89C6-0718797E2366}"/>
              </a:ext>
            </a:extLst>
          </p:cNvPr>
          <p:cNvPicPr>
            <a:picLocks noChangeAspect="1"/>
          </p:cNvPicPr>
          <p:nvPr/>
        </p:nvPicPr>
        <p:blipFill>
          <a:blip r:embed="rId4"/>
          <a:stretch>
            <a:fillRect/>
          </a:stretch>
        </p:blipFill>
        <p:spPr>
          <a:xfrm>
            <a:off x="8597819" y="432687"/>
            <a:ext cx="3188484" cy="2944623"/>
          </a:xfrm>
          <a:prstGeom prst="rect">
            <a:avLst/>
          </a:prstGeom>
        </p:spPr>
      </p:pic>
      <p:pic>
        <p:nvPicPr>
          <p:cNvPr id="14" name="Picture 13">
            <a:extLst>
              <a:ext uri="{FF2B5EF4-FFF2-40B4-BE49-F238E27FC236}">
                <a16:creationId xmlns:a16="http://schemas.microsoft.com/office/drawing/2014/main" id="{585E116E-8117-4863-84FF-E3C653E01E93}"/>
              </a:ext>
            </a:extLst>
          </p:cNvPr>
          <p:cNvPicPr>
            <a:picLocks noChangeAspect="1"/>
          </p:cNvPicPr>
          <p:nvPr/>
        </p:nvPicPr>
        <p:blipFill>
          <a:blip r:embed="rId5"/>
          <a:stretch>
            <a:fillRect/>
          </a:stretch>
        </p:blipFill>
        <p:spPr>
          <a:xfrm>
            <a:off x="1735636" y="3681325"/>
            <a:ext cx="3194581" cy="2944623"/>
          </a:xfrm>
          <a:prstGeom prst="rect">
            <a:avLst/>
          </a:prstGeom>
        </p:spPr>
      </p:pic>
      <p:pic>
        <p:nvPicPr>
          <p:cNvPr id="15" name="Picture 14">
            <a:extLst>
              <a:ext uri="{FF2B5EF4-FFF2-40B4-BE49-F238E27FC236}">
                <a16:creationId xmlns:a16="http://schemas.microsoft.com/office/drawing/2014/main" id="{E9C5DAD1-3CDD-4E65-9471-5FD37F662AC5}"/>
              </a:ext>
            </a:extLst>
          </p:cNvPr>
          <p:cNvPicPr>
            <a:picLocks noChangeAspect="1"/>
          </p:cNvPicPr>
          <p:nvPr/>
        </p:nvPicPr>
        <p:blipFill>
          <a:blip r:embed="rId6"/>
          <a:stretch>
            <a:fillRect/>
          </a:stretch>
        </p:blipFill>
        <p:spPr>
          <a:xfrm>
            <a:off x="5211908" y="3605910"/>
            <a:ext cx="3188484" cy="2944623"/>
          </a:xfrm>
          <a:prstGeom prst="rect">
            <a:avLst/>
          </a:prstGeom>
        </p:spPr>
      </p:pic>
      <p:pic>
        <p:nvPicPr>
          <p:cNvPr id="16" name="Picture 15">
            <a:extLst>
              <a:ext uri="{FF2B5EF4-FFF2-40B4-BE49-F238E27FC236}">
                <a16:creationId xmlns:a16="http://schemas.microsoft.com/office/drawing/2014/main" id="{3FBFA294-318D-4856-A892-AFCDE74B66FB}"/>
              </a:ext>
            </a:extLst>
          </p:cNvPr>
          <p:cNvPicPr>
            <a:picLocks noChangeAspect="1"/>
          </p:cNvPicPr>
          <p:nvPr/>
        </p:nvPicPr>
        <p:blipFill>
          <a:blip r:embed="rId7"/>
          <a:stretch>
            <a:fillRect/>
          </a:stretch>
        </p:blipFill>
        <p:spPr>
          <a:xfrm>
            <a:off x="8597819" y="3605910"/>
            <a:ext cx="3188484" cy="2944623"/>
          </a:xfrm>
          <a:prstGeom prst="rect">
            <a:avLst/>
          </a:prstGeom>
        </p:spPr>
      </p:pic>
    </p:spTree>
    <p:extLst>
      <p:ext uri="{BB962C8B-B14F-4D97-AF65-F5344CB8AC3E}">
        <p14:creationId xmlns:p14="http://schemas.microsoft.com/office/powerpoint/2010/main" val="158456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23C9-C7F4-44A0-938C-739AC38940FE}"/>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C3EE3E04-B1B1-4599-9FD4-E83E62E2D852}"/>
              </a:ext>
            </a:extLst>
          </p:cNvPr>
          <p:cNvSpPr>
            <a:spLocks noGrp="1"/>
          </p:cNvSpPr>
          <p:nvPr>
            <p:ph idx="1"/>
          </p:nvPr>
        </p:nvSpPr>
        <p:spPr>
          <a:xfrm>
            <a:off x="2441542" y="414779"/>
            <a:ext cx="9063069" cy="6165130"/>
          </a:xfrm>
        </p:spPr>
        <p:txBody>
          <a:bodyPr/>
          <a:lstStyle/>
          <a:p>
            <a:r>
              <a:rPr lang="en-US" sz="2000" dirty="0">
                <a:latin typeface="Calibri" panose="020F0502020204030204" pitchFamily="34" charset="0"/>
                <a:cs typeface="Calibri" panose="020F0502020204030204" pitchFamily="34" charset="0"/>
              </a:rPr>
              <a:t>Real-Time analytics.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Apache Storm is used to import and stream the Twitter feed in Elasticsearch.</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Apache Storm uses Spouts and Bolts as a topology to collect and parse the twitter streams. </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Spout is a medium of streams in a topology. It collects tuples from multiple data sources and puts it in the topology. </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Bolts does all the processing in the topology like filter, aggregate, join, etc. Stream transformations are done by bolts.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Start the Hadoop Daemons.</a:t>
            </a:r>
          </a:p>
          <a:p>
            <a:pPr marL="0" indent="0">
              <a:buNone/>
            </a:pPr>
            <a:endParaRPr lang="en-US" dirty="0"/>
          </a:p>
        </p:txBody>
      </p:sp>
      <p:pic>
        <p:nvPicPr>
          <p:cNvPr id="4" name="Picture 3">
            <a:extLst>
              <a:ext uri="{FF2B5EF4-FFF2-40B4-BE49-F238E27FC236}">
                <a16:creationId xmlns:a16="http://schemas.microsoft.com/office/drawing/2014/main" id="{BD3FA911-3260-4260-BAF2-2C99D0B8C01C}"/>
              </a:ext>
            </a:extLst>
          </p:cNvPr>
          <p:cNvPicPr>
            <a:picLocks noChangeAspect="1"/>
          </p:cNvPicPr>
          <p:nvPr/>
        </p:nvPicPr>
        <p:blipFill>
          <a:blip r:embed="rId2"/>
          <a:stretch>
            <a:fillRect/>
          </a:stretch>
        </p:blipFill>
        <p:spPr>
          <a:xfrm>
            <a:off x="5374766" y="3959257"/>
            <a:ext cx="3348004" cy="2460395"/>
          </a:xfrm>
          <a:prstGeom prst="rect">
            <a:avLst/>
          </a:prstGeom>
        </p:spPr>
      </p:pic>
    </p:spTree>
    <p:extLst>
      <p:ext uri="{BB962C8B-B14F-4D97-AF65-F5344CB8AC3E}">
        <p14:creationId xmlns:p14="http://schemas.microsoft.com/office/powerpoint/2010/main" val="304605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60AF-B6CF-4BF5-B46F-6AE659071A0A}"/>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9AB6E1B7-0D1F-4263-8A36-4AF663B47831}"/>
              </a:ext>
            </a:extLst>
          </p:cNvPr>
          <p:cNvSpPr>
            <a:spLocks noGrp="1"/>
          </p:cNvSpPr>
          <p:nvPr>
            <p:ph idx="1"/>
          </p:nvPr>
        </p:nvSpPr>
        <p:spPr>
          <a:xfrm>
            <a:off x="2592924" y="624110"/>
            <a:ext cx="8911687" cy="5287112"/>
          </a:xfrm>
        </p:spPr>
        <p:txBody>
          <a:bodyPr/>
          <a:lstStyle/>
          <a:p>
            <a:r>
              <a:rPr lang="en-US" dirty="0">
                <a:latin typeface="Calibri" panose="020F0502020204030204" pitchFamily="34" charset="0"/>
                <a:cs typeface="Calibri" panose="020F0502020204030204" pitchFamily="34" charset="0"/>
              </a:rPr>
              <a:t>$ storm jar ch05-0.0.1-job.jar </a:t>
            </a:r>
            <a:r>
              <a:rPr lang="en-US" dirty="0" err="1">
                <a:latin typeface="Calibri" panose="020F0502020204030204" pitchFamily="34" charset="0"/>
                <a:cs typeface="Calibri" panose="020F0502020204030204" pitchFamily="34" charset="0"/>
              </a:rPr>
              <a:t>com.packetpub.esh.streaming.Topology</a:t>
            </a:r>
            <a:endParaRPr lang="en-US" dirty="0"/>
          </a:p>
        </p:txBody>
      </p:sp>
      <p:pic>
        <p:nvPicPr>
          <p:cNvPr id="4" name="Picture 3">
            <a:extLst>
              <a:ext uri="{FF2B5EF4-FFF2-40B4-BE49-F238E27FC236}">
                <a16:creationId xmlns:a16="http://schemas.microsoft.com/office/drawing/2014/main" id="{1E3889D5-9FAA-4560-A042-E02C051C70FF}"/>
              </a:ext>
            </a:extLst>
          </p:cNvPr>
          <p:cNvPicPr>
            <a:picLocks noChangeAspect="1"/>
          </p:cNvPicPr>
          <p:nvPr/>
        </p:nvPicPr>
        <p:blipFill>
          <a:blip r:embed="rId2"/>
          <a:stretch>
            <a:fillRect/>
          </a:stretch>
        </p:blipFill>
        <p:spPr>
          <a:xfrm>
            <a:off x="2945584" y="1264555"/>
            <a:ext cx="8270159" cy="2788971"/>
          </a:xfrm>
          <a:prstGeom prst="rect">
            <a:avLst/>
          </a:prstGeom>
        </p:spPr>
      </p:pic>
      <p:pic>
        <p:nvPicPr>
          <p:cNvPr id="7" name="Picture 6">
            <a:extLst>
              <a:ext uri="{FF2B5EF4-FFF2-40B4-BE49-F238E27FC236}">
                <a16:creationId xmlns:a16="http://schemas.microsoft.com/office/drawing/2014/main" id="{53877325-5B71-421A-B489-37D7A03A9610}"/>
              </a:ext>
            </a:extLst>
          </p:cNvPr>
          <p:cNvPicPr>
            <a:picLocks noChangeAspect="1"/>
          </p:cNvPicPr>
          <p:nvPr/>
        </p:nvPicPr>
        <p:blipFill>
          <a:blip r:embed="rId3"/>
          <a:stretch>
            <a:fillRect/>
          </a:stretch>
        </p:blipFill>
        <p:spPr>
          <a:xfrm>
            <a:off x="2945584" y="4308049"/>
            <a:ext cx="8270159" cy="2243618"/>
          </a:xfrm>
          <a:prstGeom prst="rect">
            <a:avLst/>
          </a:prstGeom>
        </p:spPr>
      </p:pic>
    </p:spTree>
    <p:extLst>
      <p:ext uri="{BB962C8B-B14F-4D97-AF65-F5344CB8AC3E}">
        <p14:creationId xmlns:p14="http://schemas.microsoft.com/office/powerpoint/2010/main" val="135710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F92-F59B-4C42-BBE6-FAB8AD78CAD9}"/>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62F53222-541B-4E23-9FF9-06450FC29FBE}"/>
              </a:ext>
            </a:extLst>
          </p:cNvPr>
          <p:cNvSpPr>
            <a:spLocks noGrp="1"/>
          </p:cNvSpPr>
          <p:nvPr>
            <p:ph idx="1"/>
          </p:nvPr>
        </p:nvSpPr>
        <p:spPr>
          <a:xfrm>
            <a:off x="2667786" y="499621"/>
            <a:ext cx="8836826" cy="5788059"/>
          </a:xfrm>
        </p:spPr>
        <p:txBody>
          <a:bodyPr>
            <a:normAutofit lnSpcReduction="10000"/>
          </a:bodyPr>
          <a:lstStyle/>
          <a:p>
            <a:pPr algn="just"/>
            <a:r>
              <a:rPr lang="en-US" sz="2000" dirty="0">
                <a:latin typeface="Calibri" panose="020F0502020204030204" pitchFamily="34" charset="0"/>
                <a:cs typeface="Calibri" panose="020F0502020204030204" pitchFamily="34" charset="0"/>
              </a:rPr>
              <a:t>Pig with Elasticsearch.</a:t>
            </a:r>
          </a:p>
          <a:p>
            <a:pPr algn="just"/>
            <a:r>
              <a:rPr lang="en-US" sz="2000" dirty="0">
                <a:latin typeface="Calibri" panose="020F0502020204030204" pitchFamily="34" charset="0"/>
                <a:cs typeface="Calibri" panose="020F0502020204030204" pitchFamily="34" charset="0"/>
              </a:rPr>
              <a:t>Consider a crime dataset and import it to HDFS.</a:t>
            </a:r>
          </a:p>
          <a:p>
            <a:pPr marL="0" indent="0" algn="just">
              <a:buNone/>
            </a:pP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hadoop</a:t>
            </a:r>
            <a:r>
              <a:rPr lang="en-US" sz="2000" dirty="0">
                <a:latin typeface="Calibri" panose="020F0502020204030204" pitchFamily="34" charset="0"/>
                <a:cs typeface="Calibri" panose="020F0502020204030204" pitchFamily="34" charset="0"/>
              </a:rPr>
              <a:t> fs -put crimes_dataset.csv /lib/crimes_dataset.csv</a:t>
            </a: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Download the ES-Hadoop Jar file and ensure that it is imported to HDFS and register it with Pig.</a:t>
            </a:r>
          </a:p>
          <a:p>
            <a:pPr marL="0" indent="0" algn="just">
              <a:buNone/>
            </a:pP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hadoop</a:t>
            </a:r>
            <a:r>
              <a:rPr lang="en-US" sz="2000" dirty="0">
                <a:latin typeface="Calibri" panose="020F0502020204030204" pitchFamily="34" charset="0"/>
                <a:cs typeface="Calibri" panose="020F0502020204030204" pitchFamily="34" charset="0"/>
              </a:rPr>
              <a:t> fs -put elasticsearch-hadoop-2.1.1.jar /lib/</a:t>
            </a:r>
            <a:r>
              <a:rPr lang="en-US" sz="2000" dirty="0" err="1">
                <a:latin typeface="Calibri" panose="020F0502020204030204" pitchFamily="34" charset="0"/>
                <a:cs typeface="Calibri" panose="020F0502020204030204" pitchFamily="34" charset="0"/>
              </a:rPr>
              <a:t>elasticsearch-hadoop</a:t>
            </a:r>
            <a:r>
              <a:rPr lang="en-US" sz="2000" dirty="0">
                <a:latin typeface="Calibri" panose="020F0502020204030204" pitchFamily="34" charset="0"/>
                <a:cs typeface="Calibri" panose="020F0502020204030204" pitchFamily="34" charset="0"/>
              </a:rPr>
              <a:t>-	2.1.1.jar</a:t>
            </a:r>
          </a:p>
          <a:p>
            <a:pPr marL="0" indent="0" algn="just">
              <a:buNone/>
            </a:pPr>
            <a:r>
              <a:rPr lang="en-US" sz="2000" dirty="0">
                <a:latin typeface="Calibri" panose="020F0502020204030204" pitchFamily="34" charset="0"/>
                <a:cs typeface="Calibri" panose="020F0502020204030204" pitchFamily="34" charset="0"/>
              </a:rPr>
              <a:t>	grunt&gt; REGISTER hdfs://localhost:9000/lib/elasticsearch-hadoop-2.1.1.jar;</a:t>
            </a:r>
          </a:p>
          <a:p>
            <a:pPr marL="0" indent="0" algn="just">
              <a:buNone/>
            </a:pPr>
            <a:r>
              <a:rPr lang="en-US" sz="2000" dirty="0">
                <a:latin typeface="Calibri" panose="020F0502020204030204" pitchFamily="34" charset="0"/>
                <a:cs typeface="Calibri" panose="020F0502020204030204" pitchFamily="34" charset="0"/>
              </a:rPr>
              <a:t>	grunt&gt; SOURCE = load '/ch07/crimes_dataset.csv' using </a:t>
            </a:r>
            <a:r>
              <a:rPr lang="en-US" sz="2000" dirty="0" err="1">
                <a:latin typeface="Calibri" panose="020F0502020204030204" pitchFamily="34" charset="0"/>
                <a:cs typeface="Calibri" panose="020F0502020204030204" pitchFamily="34" charset="0"/>
              </a:rPr>
              <a:t>PigStorage</a:t>
            </a:r>
            <a:r>
              <a:rPr lang="en-US" sz="2000" dirty="0">
                <a:latin typeface="Calibri" panose="020F0502020204030204" pitchFamily="34" charset="0"/>
                <a:cs typeface="Calibri" panose="020F0502020204030204" pitchFamily="34" charset="0"/>
              </a:rPr>
              <a:t>(',') as   	(</a:t>
            </a:r>
            <a:r>
              <a:rPr lang="en-US" sz="2000" dirty="0" err="1">
                <a:latin typeface="Calibri" panose="020F0502020204030204" pitchFamily="34" charset="0"/>
                <a:cs typeface="Calibri" panose="020F0502020204030204" pitchFamily="34" charset="0"/>
              </a:rPr>
              <a:t>id:chararray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caseNumber:chararray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date:datetime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block:chararray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iucr:chararray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primaryType:chararray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description:chararray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location:chararray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arrest:boolean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domestic:boolean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lat:double,lon:double</a:t>
            </a:r>
            <a:r>
              <a:rPr lang="en-US" sz="2000" dirty="0">
                <a:latin typeface="Calibri" panose="020F0502020204030204" pitchFamily="34" charset="0"/>
                <a:cs typeface="Calibri" panose="020F0502020204030204" pitchFamily="34" charset="0"/>
              </a:rPr>
              <a:t>);</a:t>
            </a:r>
          </a:p>
          <a:p>
            <a:pPr marL="0" indent="0" algn="just">
              <a:buNone/>
            </a:pPr>
            <a:r>
              <a:rPr lang="en-US" sz="2000" dirty="0">
                <a:latin typeface="Calibri" panose="020F0502020204030204" pitchFamily="34" charset="0"/>
                <a:cs typeface="Calibri" panose="020F0502020204030204" pitchFamily="34" charset="0"/>
              </a:rPr>
              <a:t>	grunt&gt; TARGET = </a:t>
            </a:r>
            <a:r>
              <a:rPr lang="en-US" sz="2000" dirty="0" err="1">
                <a:latin typeface="Calibri" panose="020F0502020204030204" pitchFamily="34" charset="0"/>
                <a:cs typeface="Calibri" panose="020F0502020204030204" pitchFamily="34" charset="0"/>
              </a:rPr>
              <a:t>foreach</a:t>
            </a:r>
            <a:r>
              <a:rPr lang="en-US" sz="2000" dirty="0">
                <a:latin typeface="Calibri" panose="020F0502020204030204" pitchFamily="34" charset="0"/>
                <a:cs typeface="Calibri" panose="020F0502020204030204" pitchFamily="34" charset="0"/>
              </a:rPr>
              <a:t> SOURCE generate id, </a:t>
            </a:r>
            <a:r>
              <a:rPr lang="en-US" sz="2000" dirty="0" err="1">
                <a:latin typeface="Calibri" panose="020F0502020204030204" pitchFamily="34" charset="0"/>
                <a:cs typeface="Calibri" panose="020F0502020204030204" pitchFamily="34" charset="0"/>
              </a:rPr>
              <a:t>caseNumber</a:t>
            </a:r>
            <a:r>
              <a:rPr lang="en-US" sz="2000" dirty="0">
                <a:latin typeface="Calibri" panose="020F0502020204030204" pitchFamily="34" charset="0"/>
                <a:cs typeface="Calibri" panose="020F0502020204030204" pitchFamily="34" charset="0"/>
              </a:rPr>
              <a:t>, date, block, </a:t>
            </a:r>
            <a:r>
              <a:rPr lang="en-US" sz="2000" dirty="0" err="1">
                <a:latin typeface="Calibri" panose="020F0502020204030204" pitchFamily="34" charset="0"/>
                <a:cs typeface="Calibri" panose="020F0502020204030204" pitchFamily="34" charset="0"/>
              </a:rPr>
              <a:t>iucr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primaryType</a:t>
            </a:r>
            <a:r>
              <a:rPr lang="en-US" sz="2000" dirty="0">
                <a:latin typeface="Calibri" panose="020F0502020204030204" pitchFamily="34" charset="0"/>
                <a:cs typeface="Calibri" panose="020F0502020204030204" pitchFamily="34" charset="0"/>
              </a:rPr>
              <a:t>, description, location, arrest, domestic, TOTUPLE(</a:t>
            </a:r>
            <a:r>
              <a:rPr lang="en-US" sz="2000" dirty="0" err="1">
                <a:latin typeface="Calibri" panose="020F0502020204030204" pitchFamily="34" charset="0"/>
                <a:cs typeface="Calibri" panose="020F0502020204030204" pitchFamily="34" charset="0"/>
              </a:rPr>
              <a:t>lon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lat</a:t>
            </a:r>
            <a:r>
              <a:rPr lang="en-US" sz="2000" dirty="0">
                <a:latin typeface="Calibri" panose="020F0502020204030204" pitchFamily="34" charset="0"/>
                <a:cs typeface="Calibri" panose="020F0502020204030204" pitchFamily="34" charset="0"/>
              </a:rPr>
              <a:t>) AS 	</a:t>
            </a:r>
            <a:r>
              <a:rPr lang="en-US" sz="2000" dirty="0" err="1">
                <a:latin typeface="Calibri" panose="020F0502020204030204" pitchFamily="34" charset="0"/>
                <a:cs typeface="Calibri" panose="020F0502020204030204" pitchFamily="34" charset="0"/>
              </a:rPr>
              <a:t>geoLocation</a:t>
            </a:r>
            <a:r>
              <a:rPr lang="en-US" sz="2000" dirty="0">
                <a:latin typeface="Calibri" panose="020F0502020204030204" pitchFamily="34" charset="0"/>
                <a:cs typeface="Calibri" panose="020F0502020204030204" pitchFamily="34" charset="0"/>
              </a:rPr>
              <a:t>;</a:t>
            </a:r>
          </a:p>
          <a:p>
            <a:pPr marL="0" indent="0" algn="just">
              <a:buNone/>
            </a:pPr>
            <a:endParaRPr 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p:txBody>
      </p:sp>
    </p:spTree>
    <p:extLst>
      <p:ext uri="{BB962C8B-B14F-4D97-AF65-F5344CB8AC3E}">
        <p14:creationId xmlns:p14="http://schemas.microsoft.com/office/powerpoint/2010/main" val="9485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E8F7-84E6-4386-AD5F-69C18DA778CD}"/>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C8B7B96E-9E57-4A4C-9D87-F21775665A03}"/>
              </a:ext>
            </a:extLst>
          </p:cNvPr>
          <p:cNvSpPr>
            <a:spLocks noGrp="1"/>
          </p:cNvSpPr>
          <p:nvPr>
            <p:ph idx="1"/>
          </p:nvPr>
        </p:nvSpPr>
        <p:spPr>
          <a:xfrm>
            <a:off x="2347275" y="546755"/>
            <a:ext cx="9313682" cy="5835191"/>
          </a:xfrm>
        </p:spPr>
        <p:txBody>
          <a:bodyPr/>
          <a:lstStyle/>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Now, the target is loaded into the Elasticsearch index.</a:t>
            </a:r>
          </a:p>
          <a:p>
            <a:pPr>
              <a:buFont typeface="Arial" panose="020B0604020202020204" pitchFamily="34" charset="0"/>
              <a:buChar char="•"/>
            </a:pPr>
            <a:endParaRPr lang="en-US" dirty="0"/>
          </a:p>
          <a:p>
            <a:endParaRPr lang="en-US" dirty="0"/>
          </a:p>
          <a:p>
            <a:endParaRPr lang="en-US" dirty="0"/>
          </a:p>
          <a:p>
            <a:pPr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command will give us the results about the crime data documents pushed into Elasticsearch.</a:t>
            </a:r>
          </a:p>
          <a:p>
            <a:endParaRPr lang="en-US" dirty="0"/>
          </a:p>
          <a:p>
            <a:pPr marL="0" indent="0">
              <a:buNone/>
            </a:pPr>
            <a:endParaRPr lang="en-US" dirty="0"/>
          </a:p>
          <a:p>
            <a:pPr marL="0" indent="0">
              <a:buNone/>
            </a:pPr>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74E25602-F990-44D6-AE64-A38F947C0299}"/>
              </a:ext>
            </a:extLst>
          </p:cNvPr>
          <p:cNvPicPr>
            <a:picLocks noChangeAspect="1"/>
          </p:cNvPicPr>
          <p:nvPr/>
        </p:nvPicPr>
        <p:blipFill>
          <a:blip r:embed="rId2"/>
          <a:stretch>
            <a:fillRect/>
          </a:stretch>
        </p:blipFill>
        <p:spPr>
          <a:xfrm>
            <a:off x="2592925" y="1105079"/>
            <a:ext cx="9187468" cy="1310754"/>
          </a:xfrm>
          <a:prstGeom prst="rect">
            <a:avLst/>
          </a:prstGeom>
        </p:spPr>
      </p:pic>
      <p:pic>
        <p:nvPicPr>
          <p:cNvPr id="7" name="Picture 6">
            <a:extLst>
              <a:ext uri="{FF2B5EF4-FFF2-40B4-BE49-F238E27FC236}">
                <a16:creationId xmlns:a16="http://schemas.microsoft.com/office/drawing/2014/main" id="{98E53577-18B4-4979-B11F-5510F57A26CA}"/>
              </a:ext>
            </a:extLst>
          </p:cNvPr>
          <p:cNvPicPr>
            <a:picLocks noChangeAspect="1"/>
          </p:cNvPicPr>
          <p:nvPr/>
        </p:nvPicPr>
        <p:blipFill>
          <a:blip r:embed="rId3"/>
          <a:stretch>
            <a:fillRect/>
          </a:stretch>
        </p:blipFill>
        <p:spPr>
          <a:xfrm>
            <a:off x="2592925" y="3267091"/>
            <a:ext cx="9187468" cy="3487214"/>
          </a:xfrm>
          <a:prstGeom prst="rect">
            <a:avLst/>
          </a:prstGeom>
        </p:spPr>
      </p:pic>
    </p:spTree>
    <p:extLst>
      <p:ext uri="{BB962C8B-B14F-4D97-AF65-F5344CB8AC3E}">
        <p14:creationId xmlns:p14="http://schemas.microsoft.com/office/powerpoint/2010/main" val="371069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45BF-29FA-49F4-8451-19F3E290318C}"/>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F6E096D0-0C25-4F4B-8781-E84F1896528C}"/>
              </a:ext>
            </a:extLst>
          </p:cNvPr>
          <p:cNvSpPr>
            <a:spLocks noGrp="1"/>
          </p:cNvSpPr>
          <p:nvPr>
            <p:ph idx="1"/>
          </p:nvPr>
        </p:nvSpPr>
        <p:spPr>
          <a:xfrm>
            <a:off x="2328421" y="433633"/>
            <a:ext cx="9313682" cy="5967167"/>
          </a:xfrm>
        </p:spPr>
        <p:txBody>
          <a:bodyPr/>
          <a:lstStyle/>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To read data from Elasticsearch through Pig, we can use the below queries:</a:t>
            </a:r>
          </a:p>
          <a:p>
            <a:pPr>
              <a:buFont typeface="Arial" panose="020B0604020202020204" pitchFamily="34" charset="0"/>
              <a:buChar char="•"/>
            </a:pPr>
            <a:endParaRPr lang="en-US" dirty="0"/>
          </a:p>
          <a:p>
            <a:pPr>
              <a:buFont typeface="Arial" panose="020B0604020202020204" pitchFamily="34" charset="0"/>
              <a:buChar char="•"/>
            </a:pPr>
            <a:endParaRPr lang="en-US" dirty="0"/>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requested results are as follows:</a:t>
            </a:r>
          </a:p>
          <a:p>
            <a:pPr marL="0" indent="0">
              <a:buNone/>
            </a:pPr>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BEE213B6-3060-4A5A-ABB7-5D198EBC8D0D}"/>
              </a:ext>
            </a:extLst>
          </p:cNvPr>
          <p:cNvPicPr>
            <a:picLocks noChangeAspect="1"/>
          </p:cNvPicPr>
          <p:nvPr/>
        </p:nvPicPr>
        <p:blipFill>
          <a:blip r:embed="rId2"/>
          <a:stretch>
            <a:fillRect/>
          </a:stretch>
        </p:blipFill>
        <p:spPr>
          <a:xfrm>
            <a:off x="2870230" y="1140642"/>
            <a:ext cx="8771873" cy="325943"/>
          </a:xfrm>
          <a:prstGeom prst="rect">
            <a:avLst/>
          </a:prstGeom>
        </p:spPr>
      </p:pic>
      <p:pic>
        <p:nvPicPr>
          <p:cNvPr id="8" name="Picture 7">
            <a:extLst>
              <a:ext uri="{FF2B5EF4-FFF2-40B4-BE49-F238E27FC236}">
                <a16:creationId xmlns:a16="http://schemas.microsoft.com/office/drawing/2014/main" id="{7569F1DB-28F9-4EE3-8A6B-27462A0C28EF}"/>
              </a:ext>
            </a:extLst>
          </p:cNvPr>
          <p:cNvPicPr>
            <a:picLocks noChangeAspect="1"/>
          </p:cNvPicPr>
          <p:nvPr/>
        </p:nvPicPr>
        <p:blipFill>
          <a:blip r:embed="rId3"/>
          <a:stretch>
            <a:fillRect/>
          </a:stretch>
        </p:blipFill>
        <p:spPr>
          <a:xfrm>
            <a:off x="2870230" y="2283133"/>
            <a:ext cx="8771873" cy="3755461"/>
          </a:xfrm>
          <a:prstGeom prst="rect">
            <a:avLst/>
          </a:prstGeom>
        </p:spPr>
      </p:pic>
    </p:spTree>
    <p:extLst>
      <p:ext uri="{BB962C8B-B14F-4D97-AF65-F5344CB8AC3E}">
        <p14:creationId xmlns:p14="http://schemas.microsoft.com/office/powerpoint/2010/main" val="247890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C91B-14FD-4B19-9EDB-AA5A727C43CC}"/>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C3EF926B-1A56-45E7-8BEF-39D5B71FA895}"/>
              </a:ext>
            </a:extLst>
          </p:cNvPr>
          <p:cNvSpPr>
            <a:spLocks noGrp="1"/>
          </p:cNvSpPr>
          <p:nvPr>
            <p:ph idx="1"/>
          </p:nvPr>
        </p:nvSpPr>
        <p:spPr>
          <a:xfrm>
            <a:off x="2592925" y="624110"/>
            <a:ext cx="8911686" cy="6078348"/>
          </a:xfrm>
        </p:spPr>
        <p:txBody>
          <a:bodyPr/>
          <a:lstStyle/>
          <a:p>
            <a:pPr algn="just"/>
            <a:r>
              <a:rPr lang="en-US" sz="2000" dirty="0">
                <a:latin typeface="Calibri" panose="020F0502020204030204" pitchFamily="34" charset="0"/>
                <a:cs typeface="Calibri" panose="020F0502020204030204" pitchFamily="34" charset="0"/>
              </a:rPr>
              <a:t>Elasticsearch with Hive using SQL.</a:t>
            </a: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Hive provides a SQL interface to the data in Hadoop Ecosystem. Hive is a data warehouse that provides data summarization, query and analysis.</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Importing data to Elasticsearch in Hive is initiated by creating an external table and create a target table for crimes that point to Elasticsearch index.</a:t>
            </a:r>
          </a:p>
        </p:txBody>
      </p:sp>
      <p:pic>
        <p:nvPicPr>
          <p:cNvPr id="5" name="Picture 4">
            <a:extLst>
              <a:ext uri="{FF2B5EF4-FFF2-40B4-BE49-F238E27FC236}">
                <a16:creationId xmlns:a16="http://schemas.microsoft.com/office/drawing/2014/main" id="{10459273-D2AE-4B41-97DE-157454831203}"/>
              </a:ext>
            </a:extLst>
          </p:cNvPr>
          <p:cNvPicPr>
            <a:picLocks noChangeAspect="1"/>
          </p:cNvPicPr>
          <p:nvPr/>
        </p:nvPicPr>
        <p:blipFill>
          <a:blip r:embed="rId2"/>
          <a:stretch>
            <a:fillRect/>
          </a:stretch>
        </p:blipFill>
        <p:spPr>
          <a:xfrm>
            <a:off x="3079696" y="1905000"/>
            <a:ext cx="8344526" cy="926672"/>
          </a:xfrm>
          <a:prstGeom prst="rect">
            <a:avLst/>
          </a:prstGeom>
        </p:spPr>
      </p:pic>
      <p:pic>
        <p:nvPicPr>
          <p:cNvPr id="6" name="Picture 5">
            <a:extLst>
              <a:ext uri="{FF2B5EF4-FFF2-40B4-BE49-F238E27FC236}">
                <a16:creationId xmlns:a16="http://schemas.microsoft.com/office/drawing/2014/main" id="{719AF0AD-43BD-4AE7-83CE-C8AA7ED7D15C}"/>
              </a:ext>
            </a:extLst>
          </p:cNvPr>
          <p:cNvPicPr>
            <a:picLocks noChangeAspect="1"/>
          </p:cNvPicPr>
          <p:nvPr/>
        </p:nvPicPr>
        <p:blipFill>
          <a:blip r:embed="rId3"/>
          <a:stretch>
            <a:fillRect/>
          </a:stretch>
        </p:blipFill>
        <p:spPr>
          <a:xfrm>
            <a:off x="3079696" y="3764746"/>
            <a:ext cx="4084674" cy="2914141"/>
          </a:xfrm>
          <a:prstGeom prst="rect">
            <a:avLst/>
          </a:prstGeom>
        </p:spPr>
      </p:pic>
      <p:pic>
        <p:nvPicPr>
          <p:cNvPr id="7" name="Picture 6">
            <a:extLst>
              <a:ext uri="{FF2B5EF4-FFF2-40B4-BE49-F238E27FC236}">
                <a16:creationId xmlns:a16="http://schemas.microsoft.com/office/drawing/2014/main" id="{66BC6F0D-3F2B-4CF6-A741-11AF52AFCF97}"/>
              </a:ext>
            </a:extLst>
          </p:cNvPr>
          <p:cNvPicPr>
            <a:picLocks noChangeAspect="1"/>
          </p:cNvPicPr>
          <p:nvPr/>
        </p:nvPicPr>
        <p:blipFill>
          <a:blip r:embed="rId4"/>
          <a:stretch>
            <a:fillRect/>
          </a:stretch>
        </p:blipFill>
        <p:spPr>
          <a:xfrm>
            <a:off x="7339546" y="3764745"/>
            <a:ext cx="4084675" cy="2914142"/>
          </a:xfrm>
          <a:prstGeom prst="rect">
            <a:avLst/>
          </a:prstGeom>
        </p:spPr>
      </p:pic>
    </p:spTree>
    <p:extLst>
      <p:ext uri="{BB962C8B-B14F-4D97-AF65-F5344CB8AC3E}">
        <p14:creationId xmlns:p14="http://schemas.microsoft.com/office/powerpoint/2010/main" val="2483816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2560-7388-47D1-B6F6-6A7786F8FB92}"/>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857D5B70-ACDE-4666-AC96-0C10296358E5}"/>
              </a:ext>
            </a:extLst>
          </p:cNvPr>
          <p:cNvSpPr>
            <a:spLocks noGrp="1"/>
          </p:cNvSpPr>
          <p:nvPr>
            <p:ph idx="1"/>
          </p:nvPr>
        </p:nvSpPr>
        <p:spPr>
          <a:xfrm>
            <a:off x="2592924" y="624109"/>
            <a:ext cx="9086885" cy="6134910"/>
          </a:xfrm>
        </p:spPr>
        <p:txBody>
          <a:bodyPr/>
          <a:lstStyle/>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Now collect all the data from source table and insert into the crimes table using the below command:</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Let’s see how to read the data from Elasticsearch through Hive. If we want to retrieve all theft crime documents, we first create a hive table:</a:t>
            </a:r>
          </a:p>
          <a:p>
            <a:pPr marL="0" indent="0">
              <a:buNone/>
            </a:pPr>
            <a:endParaRPr lang="en-US" dirty="0"/>
          </a:p>
        </p:txBody>
      </p:sp>
      <p:pic>
        <p:nvPicPr>
          <p:cNvPr id="6" name="Picture 5">
            <a:extLst>
              <a:ext uri="{FF2B5EF4-FFF2-40B4-BE49-F238E27FC236}">
                <a16:creationId xmlns:a16="http://schemas.microsoft.com/office/drawing/2014/main" id="{3B67C73F-5F45-41ED-9CF6-129A1A04ECDA}"/>
              </a:ext>
            </a:extLst>
          </p:cNvPr>
          <p:cNvPicPr>
            <a:picLocks noChangeAspect="1"/>
          </p:cNvPicPr>
          <p:nvPr/>
        </p:nvPicPr>
        <p:blipFill>
          <a:blip r:embed="rId2"/>
          <a:stretch>
            <a:fillRect/>
          </a:stretch>
        </p:blipFill>
        <p:spPr>
          <a:xfrm>
            <a:off x="3065926" y="1356256"/>
            <a:ext cx="8529043" cy="2304488"/>
          </a:xfrm>
          <a:prstGeom prst="rect">
            <a:avLst/>
          </a:prstGeom>
        </p:spPr>
      </p:pic>
      <p:pic>
        <p:nvPicPr>
          <p:cNvPr id="7" name="Picture 6">
            <a:extLst>
              <a:ext uri="{FF2B5EF4-FFF2-40B4-BE49-F238E27FC236}">
                <a16:creationId xmlns:a16="http://schemas.microsoft.com/office/drawing/2014/main" id="{C2C8925C-1FF9-43EF-A0C0-C46F7353D704}"/>
              </a:ext>
            </a:extLst>
          </p:cNvPr>
          <p:cNvPicPr>
            <a:picLocks noChangeAspect="1"/>
          </p:cNvPicPr>
          <p:nvPr/>
        </p:nvPicPr>
        <p:blipFill>
          <a:blip r:embed="rId3"/>
          <a:stretch>
            <a:fillRect/>
          </a:stretch>
        </p:blipFill>
        <p:spPr>
          <a:xfrm>
            <a:off x="3065926" y="4491110"/>
            <a:ext cx="8529043" cy="2267909"/>
          </a:xfrm>
          <a:prstGeom prst="rect">
            <a:avLst/>
          </a:prstGeom>
        </p:spPr>
      </p:pic>
    </p:spTree>
    <p:extLst>
      <p:ext uri="{BB962C8B-B14F-4D97-AF65-F5344CB8AC3E}">
        <p14:creationId xmlns:p14="http://schemas.microsoft.com/office/powerpoint/2010/main" val="308077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0B55-2BFB-4948-9653-E8C43B6E67C2}"/>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90A2FAA2-A166-4270-9FC1-A522205AAD90}"/>
              </a:ext>
            </a:extLst>
          </p:cNvPr>
          <p:cNvSpPr>
            <a:spLocks noGrp="1"/>
          </p:cNvSpPr>
          <p:nvPr>
            <p:ph idx="1"/>
          </p:nvPr>
        </p:nvSpPr>
        <p:spPr>
          <a:xfrm>
            <a:off x="2413262" y="782425"/>
            <a:ext cx="9091350" cy="5759777"/>
          </a:xfrm>
        </p:spPr>
        <p:txBody>
          <a:bodyPr/>
          <a:lstStyle/>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We can write SQL queries to get the data from Elasticsearch.</a:t>
            </a:r>
          </a:p>
          <a:p>
            <a:pPr marL="0" indent="0">
              <a:buNone/>
            </a:pPr>
            <a:endParaRPr lang="en-US" dirty="0"/>
          </a:p>
        </p:txBody>
      </p:sp>
      <p:pic>
        <p:nvPicPr>
          <p:cNvPr id="4" name="Picture 3">
            <a:extLst>
              <a:ext uri="{FF2B5EF4-FFF2-40B4-BE49-F238E27FC236}">
                <a16:creationId xmlns:a16="http://schemas.microsoft.com/office/drawing/2014/main" id="{3017E209-9FA6-48FB-BB42-36DF2DFBBA58}"/>
              </a:ext>
            </a:extLst>
          </p:cNvPr>
          <p:cNvPicPr>
            <a:picLocks noChangeAspect="1"/>
          </p:cNvPicPr>
          <p:nvPr/>
        </p:nvPicPr>
        <p:blipFill>
          <a:blip r:embed="rId2"/>
          <a:stretch>
            <a:fillRect/>
          </a:stretch>
        </p:blipFill>
        <p:spPr>
          <a:xfrm>
            <a:off x="3642513" y="1384539"/>
            <a:ext cx="6812510" cy="5157663"/>
          </a:xfrm>
          <a:prstGeom prst="rect">
            <a:avLst/>
          </a:prstGeom>
        </p:spPr>
      </p:pic>
    </p:spTree>
    <p:extLst>
      <p:ext uri="{BB962C8B-B14F-4D97-AF65-F5344CB8AC3E}">
        <p14:creationId xmlns:p14="http://schemas.microsoft.com/office/powerpoint/2010/main" val="159537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1533-00A1-4BF3-B470-0230F7202727}"/>
              </a:ext>
            </a:extLst>
          </p:cNvPr>
          <p:cNvSpPr>
            <a:spLocks noGrp="1"/>
          </p:cNvSpPr>
          <p:nvPr>
            <p:ph type="title"/>
          </p:nvPr>
        </p:nvSpPr>
        <p:spPr/>
        <p:txBody>
          <a:bodyPr>
            <a:normAutofit/>
          </a:bodyPr>
          <a:lstStyle/>
          <a:p>
            <a:pPr algn="ctr"/>
            <a:r>
              <a:rPr lang="en-US" sz="5400"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560FDDC1-73BD-4A55-84D3-364D9F19B2CB}"/>
              </a:ext>
            </a:extLst>
          </p:cNvPr>
          <p:cNvSpPr>
            <a:spLocks noGrp="1"/>
          </p:cNvSpPr>
          <p:nvPr>
            <p:ph idx="1"/>
          </p:nvPr>
        </p:nvSpPr>
        <p:spPr/>
        <p:txBody>
          <a:bodyPr>
            <a:normAutofit/>
          </a:bodyPr>
          <a:lstStyle/>
          <a:p>
            <a:r>
              <a:rPr lang="en-US" sz="3600" dirty="0">
                <a:latin typeface="Calibri" panose="020F0502020204030204" pitchFamily="34" charset="0"/>
                <a:cs typeface="Calibri" panose="020F0502020204030204" pitchFamily="34" charset="0"/>
              </a:rPr>
              <a:t>Introduction</a:t>
            </a:r>
          </a:p>
          <a:p>
            <a:r>
              <a:rPr lang="en-US" sz="3600" dirty="0">
                <a:latin typeface="Calibri" panose="020F0502020204030204" pitchFamily="34" charset="0"/>
                <a:cs typeface="Calibri" panose="020F0502020204030204" pitchFamily="34" charset="0"/>
              </a:rPr>
              <a:t>Elasticsearch Using Hadoop</a:t>
            </a:r>
          </a:p>
          <a:p>
            <a:r>
              <a:rPr lang="en-US" sz="3600" dirty="0">
                <a:latin typeface="Calibri" panose="020F0502020204030204" pitchFamily="34" charset="0"/>
                <a:cs typeface="Calibri" panose="020F0502020204030204" pitchFamily="34" charset="0"/>
              </a:rPr>
              <a:t>Elasticsearch Using AWS</a:t>
            </a:r>
          </a:p>
          <a:p>
            <a:r>
              <a:rPr lang="en-US" sz="3600" dirty="0">
                <a:latin typeface="Calibri" panose="020F0502020204030204" pitchFamily="34" charset="0"/>
                <a:cs typeface="Calibri" panose="020F0502020204030204" pitchFamily="34" charset="0"/>
              </a:rPr>
              <a:t>Conclusion</a:t>
            </a:r>
          </a:p>
          <a:p>
            <a:r>
              <a:rPr lang="en-US" sz="3600" dirty="0">
                <a:latin typeface="Calibri" panose="020F0502020204030204" pitchFamily="34" charset="0"/>
                <a:cs typeface="Calibri" panose="020F0502020204030204" pitchFamily="34" charset="0"/>
              </a:rPr>
              <a:t>Future Work</a:t>
            </a:r>
          </a:p>
        </p:txBody>
      </p:sp>
    </p:spTree>
    <p:extLst>
      <p:ext uri="{BB962C8B-B14F-4D97-AF65-F5344CB8AC3E}">
        <p14:creationId xmlns:p14="http://schemas.microsoft.com/office/powerpoint/2010/main" val="2943579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FC2D-ED5E-4585-9463-6A0A2CD8510C}"/>
              </a:ext>
            </a:extLst>
          </p:cNvPr>
          <p:cNvSpPr>
            <a:spLocks noGrp="1"/>
          </p:cNvSpPr>
          <p:nvPr>
            <p:ph type="title"/>
          </p:nvPr>
        </p:nvSpPr>
        <p:spPr/>
        <p:txBody>
          <a:bodyPr>
            <a:normAutofit/>
          </a:bodyPr>
          <a:lstStyle/>
          <a:p>
            <a:pPr algn="ctr"/>
            <a:r>
              <a:rPr lang="en-US" sz="5400" dirty="0">
                <a:latin typeface="Calibri" panose="020F0502020204030204" pitchFamily="34" charset="0"/>
                <a:cs typeface="Calibri" panose="020F0502020204030204" pitchFamily="34" charset="0"/>
              </a:rPr>
              <a:t>Elasticsearch using AWS</a:t>
            </a:r>
          </a:p>
        </p:txBody>
      </p:sp>
      <p:sp>
        <p:nvSpPr>
          <p:cNvPr id="3" name="Content Placeholder 2">
            <a:extLst>
              <a:ext uri="{FF2B5EF4-FFF2-40B4-BE49-F238E27FC236}">
                <a16:creationId xmlns:a16="http://schemas.microsoft.com/office/drawing/2014/main" id="{00914048-0152-401D-B483-5CD91BD06396}"/>
              </a:ext>
            </a:extLst>
          </p:cNvPr>
          <p:cNvSpPr>
            <a:spLocks noGrp="1"/>
          </p:cNvSpPr>
          <p:nvPr>
            <p:ph idx="1"/>
          </p:nvPr>
        </p:nvSpPr>
        <p:spPr>
          <a:xfrm>
            <a:off x="2589212" y="2133600"/>
            <a:ext cx="8915400" cy="4314334"/>
          </a:xfrm>
        </p:spPr>
        <p:txBody>
          <a:bodyPr>
            <a:normAutofit/>
          </a:bodyPr>
          <a:lstStyle/>
          <a:p>
            <a:pPr algn="just"/>
            <a:r>
              <a:rPr lang="en-US" sz="2000" dirty="0">
                <a:latin typeface="Calibri" panose="020F0502020204030204" pitchFamily="34" charset="0"/>
                <a:cs typeface="Calibri" panose="020F0502020204030204" pitchFamily="34" charset="0"/>
              </a:rPr>
              <a:t>In this section, we implemented Elasticsearch in AWS using its services.</a:t>
            </a:r>
          </a:p>
          <a:p>
            <a:pPr algn="just"/>
            <a:r>
              <a:rPr lang="en-US" sz="2000" dirty="0">
                <a:latin typeface="Calibri" panose="020F0502020204030204" pitchFamily="34" charset="0"/>
                <a:cs typeface="Calibri" panose="020F0502020204030204" pitchFamily="34" charset="0"/>
              </a:rPr>
              <a:t>The major difference in working on a local server and AWS is that, in the local machine we use Elasticsearch on multiple tools separately and we need to start up each service every time we want to use Elasticsearch. And it is a tough job to run real time analytics on a local system as a user. If we have the log data already with us then the analysis would be simple and easy here. </a:t>
            </a:r>
          </a:p>
          <a:p>
            <a:pPr algn="just"/>
            <a:r>
              <a:rPr lang="en-US" sz="2000" dirty="0">
                <a:latin typeface="Calibri" panose="020F0502020204030204" pitchFamily="34" charset="0"/>
                <a:cs typeface="Calibri" panose="020F0502020204030204" pitchFamily="34" charset="0"/>
              </a:rPr>
              <a:t>Coming to AWS, it provides all the built-in tools that are required for us to work. It provides an interface where streaming, analytics, Elasticsearch and Kibana can be accessed from the same place. AWS gives a cloud environment with data storage buckets and services to stream real-time data. We should write a code in any programming language to stream the logs to AWS and perform analytics and visualizations on the streamed data. AWS provides the top infrastructure for streaming real time data.</a:t>
            </a:r>
          </a:p>
          <a:p>
            <a:pPr marL="0" indent="0">
              <a:buNone/>
            </a:pPr>
            <a:endParaRPr lang="en-US" dirty="0"/>
          </a:p>
        </p:txBody>
      </p:sp>
    </p:spTree>
    <p:extLst>
      <p:ext uri="{BB962C8B-B14F-4D97-AF65-F5344CB8AC3E}">
        <p14:creationId xmlns:p14="http://schemas.microsoft.com/office/powerpoint/2010/main" val="2425962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731A-0D1F-4CBA-BF9A-126501854071}"/>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3398F6F5-91C6-4D46-83B6-2DF53E489840}"/>
              </a:ext>
            </a:extLst>
          </p:cNvPr>
          <p:cNvSpPr>
            <a:spLocks noGrp="1"/>
          </p:cNvSpPr>
          <p:nvPr>
            <p:ph idx="1"/>
          </p:nvPr>
        </p:nvSpPr>
        <p:spPr>
          <a:xfrm>
            <a:off x="2592924" y="1517715"/>
            <a:ext cx="8911687" cy="4393507"/>
          </a:xfrm>
        </p:spPr>
        <p:txBody>
          <a:bodyPr/>
          <a:lstStyle/>
          <a:p>
            <a:pPr algn="just"/>
            <a:r>
              <a:rPr lang="en-US" sz="2000" dirty="0">
                <a:latin typeface="Calibri" panose="020F0502020204030204" pitchFamily="34" charset="0"/>
                <a:cs typeface="Calibri" panose="020F0502020204030204" pitchFamily="34" charset="0"/>
              </a:rPr>
              <a:t>Architecture.</a:t>
            </a:r>
          </a:p>
          <a:p>
            <a:pPr marL="0" indent="0">
              <a:buNone/>
            </a:pPr>
            <a:endParaRPr lang="en-US" dirty="0"/>
          </a:p>
        </p:txBody>
      </p:sp>
      <p:pic>
        <p:nvPicPr>
          <p:cNvPr id="5" name="Picture 4">
            <a:extLst>
              <a:ext uri="{FF2B5EF4-FFF2-40B4-BE49-F238E27FC236}">
                <a16:creationId xmlns:a16="http://schemas.microsoft.com/office/drawing/2014/main" id="{A87FDA40-092E-4674-B204-2345A3462D09}"/>
              </a:ext>
            </a:extLst>
          </p:cNvPr>
          <p:cNvPicPr>
            <a:picLocks noChangeAspect="1"/>
          </p:cNvPicPr>
          <p:nvPr/>
        </p:nvPicPr>
        <p:blipFill>
          <a:blip r:embed="rId2"/>
          <a:stretch>
            <a:fillRect/>
          </a:stretch>
        </p:blipFill>
        <p:spPr>
          <a:xfrm>
            <a:off x="2805583" y="2137471"/>
            <a:ext cx="8486368" cy="3773751"/>
          </a:xfrm>
          <a:prstGeom prst="rect">
            <a:avLst/>
          </a:prstGeom>
        </p:spPr>
      </p:pic>
    </p:spTree>
    <p:extLst>
      <p:ext uri="{BB962C8B-B14F-4D97-AF65-F5344CB8AC3E}">
        <p14:creationId xmlns:p14="http://schemas.microsoft.com/office/powerpoint/2010/main" val="376073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5448-A3DB-4030-B0D9-008EDD76A662}"/>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03DB2228-4832-4FE3-9232-4A2D3D2AF916}"/>
              </a:ext>
            </a:extLst>
          </p:cNvPr>
          <p:cNvSpPr>
            <a:spLocks noGrp="1"/>
          </p:cNvSpPr>
          <p:nvPr>
            <p:ph idx="1"/>
          </p:nvPr>
        </p:nvSpPr>
        <p:spPr>
          <a:xfrm>
            <a:off x="2589212" y="2133600"/>
            <a:ext cx="8915400" cy="3777622"/>
          </a:xfrm>
        </p:spPr>
        <p:txBody>
          <a:bodyPr>
            <a:normAutofit/>
          </a:bodyPr>
          <a:lstStyle/>
          <a:p>
            <a:pPr marL="0" indent="0" algn="ctr">
              <a:buNone/>
            </a:pPr>
            <a:r>
              <a:rPr lang="en-US" sz="9600" dirty="0">
                <a:latin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238679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387A-E8F3-43AC-A257-B015707F7C53}"/>
              </a:ext>
            </a:extLst>
          </p:cNvPr>
          <p:cNvSpPr>
            <a:spLocks noGrp="1"/>
          </p:cNvSpPr>
          <p:nvPr>
            <p:ph type="title"/>
          </p:nvPr>
        </p:nvSpPr>
        <p:spPr/>
        <p:txBody>
          <a:bodyPr>
            <a:normAutofit/>
          </a:bodyPr>
          <a:lstStyle/>
          <a:p>
            <a:pPr algn="ctr"/>
            <a:r>
              <a:rPr lang="en-US" sz="5400" dirty="0">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98D4398A-EAA3-4728-8C10-516509C3694A}"/>
              </a:ext>
            </a:extLst>
          </p:cNvPr>
          <p:cNvSpPr>
            <a:spLocks noGrp="1"/>
          </p:cNvSpPr>
          <p:nvPr>
            <p:ph idx="1"/>
          </p:nvPr>
        </p:nvSpPr>
        <p:spPr>
          <a:xfrm>
            <a:off x="2592925" y="1753386"/>
            <a:ext cx="8911686" cy="4440024"/>
          </a:xfrm>
        </p:spPr>
        <p:txBody>
          <a:bodyPr>
            <a:noAutofit/>
          </a:bodyPr>
          <a:lstStyle/>
          <a:p>
            <a:pPr algn="just"/>
            <a:r>
              <a:rPr lang="en-US" sz="2000" dirty="0">
                <a:latin typeface="Calibri" panose="020F0502020204030204" pitchFamily="34" charset="0"/>
                <a:cs typeface="Calibri" panose="020F0502020204030204" pitchFamily="34" charset="0"/>
              </a:rPr>
              <a:t>This project covers a broad spectrum of what Elasticsearch is and how it works on data search. How Elasticsearch is implemented to work with Hadoop and Kibana is clearly explained in this research. </a:t>
            </a:r>
          </a:p>
          <a:p>
            <a:pPr algn="just"/>
            <a:r>
              <a:rPr lang="en-US" sz="2000" dirty="0">
                <a:latin typeface="Calibri" panose="020F0502020204030204" pitchFamily="34" charset="0"/>
                <a:cs typeface="Calibri" panose="020F0502020204030204" pitchFamily="34" charset="0"/>
              </a:rPr>
              <a:t>Elasticsearch authorizes a quick insight of the data, which is in any form in the Hadoop Ecosystem.</a:t>
            </a:r>
          </a:p>
          <a:p>
            <a:pPr algn="just"/>
            <a:r>
              <a:rPr lang="en-US" sz="2000" dirty="0">
                <a:latin typeface="Calibri" panose="020F0502020204030204" pitchFamily="34" charset="0"/>
                <a:cs typeface="Calibri" panose="020F0502020204030204" pitchFamily="34" charset="0"/>
              </a:rPr>
              <a:t>We worked on diverse types of data in separate ways to see how Elasticsearch can be implemented and used on different tools like Apache Storm, Pig and Hive.</a:t>
            </a:r>
          </a:p>
          <a:p>
            <a:pPr algn="just"/>
            <a:r>
              <a:rPr lang="en-US" sz="2000" dirty="0">
                <a:latin typeface="Calibri" panose="020F0502020204030204" pitchFamily="34" charset="0"/>
                <a:cs typeface="Calibri" panose="020F0502020204030204" pitchFamily="34" charset="0"/>
              </a:rPr>
              <a:t>Also AWS, a dominant public cloud platform is used to implement Elasticsearch and provide a powerful and comprehensive infrastructure for data analytic applications.</a:t>
            </a:r>
          </a:p>
          <a:p>
            <a:pPr algn="just"/>
            <a:r>
              <a:rPr lang="en-US" sz="2000" dirty="0">
                <a:latin typeface="Calibri" panose="020F0502020204030204" pitchFamily="34" charset="0"/>
                <a:cs typeface="Calibri" panose="020F0502020204030204" pitchFamily="34" charset="0"/>
              </a:rPr>
              <a:t> It turned out well and we were successfully able to experiment and learn about all the above-mentioned instances on a CentOS 7 server and on AWS.</a:t>
            </a:r>
          </a:p>
        </p:txBody>
      </p:sp>
    </p:spTree>
    <p:extLst>
      <p:ext uri="{BB962C8B-B14F-4D97-AF65-F5344CB8AC3E}">
        <p14:creationId xmlns:p14="http://schemas.microsoft.com/office/powerpoint/2010/main" val="3397755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CDD4-C60A-4567-91B5-CD4DC7A91E3F}"/>
              </a:ext>
            </a:extLst>
          </p:cNvPr>
          <p:cNvSpPr>
            <a:spLocks noGrp="1"/>
          </p:cNvSpPr>
          <p:nvPr>
            <p:ph type="title"/>
          </p:nvPr>
        </p:nvSpPr>
        <p:spPr/>
        <p:txBody>
          <a:bodyPr>
            <a:normAutofit/>
          </a:bodyPr>
          <a:lstStyle/>
          <a:p>
            <a:pPr algn="ctr"/>
            <a:r>
              <a:rPr lang="en-US" sz="5400" dirty="0">
                <a:latin typeface="Calibri" panose="020F0502020204030204" pitchFamily="34" charset="0"/>
                <a:cs typeface="Calibri" panose="020F0502020204030204" pitchFamily="34" charset="0"/>
              </a:rPr>
              <a:t>Future Work</a:t>
            </a:r>
          </a:p>
        </p:txBody>
      </p:sp>
      <p:sp>
        <p:nvSpPr>
          <p:cNvPr id="3" name="Content Placeholder 2">
            <a:extLst>
              <a:ext uri="{FF2B5EF4-FFF2-40B4-BE49-F238E27FC236}">
                <a16:creationId xmlns:a16="http://schemas.microsoft.com/office/drawing/2014/main" id="{5FCB33C8-F26C-4FD8-90C6-6D483EC7758C}"/>
              </a:ext>
            </a:extLst>
          </p:cNvPr>
          <p:cNvSpPr>
            <a:spLocks noGrp="1"/>
          </p:cNvSpPr>
          <p:nvPr>
            <p:ph idx="1"/>
          </p:nvPr>
        </p:nvSpPr>
        <p:spPr>
          <a:xfrm>
            <a:off x="2479250" y="1517715"/>
            <a:ext cx="9025362" cy="4647415"/>
          </a:xfrm>
        </p:spPr>
        <p:txBody>
          <a:bodyPr>
            <a:noAutofit/>
          </a:bodyPr>
          <a:lstStyle/>
          <a:p>
            <a:pPr algn="just"/>
            <a:r>
              <a:rPr lang="en-US" sz="2000" dirty="0">
                <a:latin typeface="Calibri" panose="020F0502020204030204" pitchFamily="34" charset="0"/>
                <a:cs typeface="Calibri" panose="020F0502020204030204" pitchFamily="34" charset="0"/>
              </a:rPr>
              <a:t>This project can be considered as an initial step to learn about the combination of data analysis, Elasticsearch, Kibana, Hadoop and AWS. </a:t>
            </a:r>
          </a:p>
          <a:p>
            <a:pPr algn="just"/>
            <a:r>
              <a:rPr lang="en-US" sz="2000" dirty="0">
                <a:latin typeface="Calibri" panose="020F0502020204030204" pitchFamily="34" charset="0"/>
                <a:cs typeface="Calibri" panose="020F0502020204030204" pitchFamily="34" charset="0"/>
              </a:rPr>
              <a:t>Here we implemented all these services and built a data analytics solution which streams real-time data. </a:t>
            </a:r>
          </a:p>
          <a:p>
            <a:pPr algn="just"/>
            <a:r>
              <a:rPr lang="en-US" sz="2000" dirty="0">
                <a:latin typeface="Calibri" panose="020F0502020204030204" pitchFamily="34" charset="0"/>
                <a:cs typeface="Calibri" panose="020F0502020204030204" pitchFamily="34" charset="0"/>
              </a:rPr>
              <a:t>This project can be taken to the next level by performing multiple analytics, using various other strong tools and services that are available. Anomaly detection and trend analysis can be performed on the streaming data. </a:t>
            </a:r>
          </a:p>
          <a:p>
            <a:pPr algn="just"/>
            <a:r>
              <a:rPr lang="en-US" sz="2000" dirty="0">
                <a:latin typeface="Calibri" panose="020F0502020204030204" pitchFamily="34" charset="0"/>
                <a:cs typeface="Calibri" panose="020F0502020204030204" pitchFamily="34" charset="0"/>
              </a:rPr>
              <a:t>We can also enlarge data warehouses by adding full-text search and data discovery. </a:t>
            </a:r>
          </a:p>
          <a:p>
            <a:pPr algn="just"/>
            <a:r>
              <a:rPr lang="en-US" sz="2000" dirty="0">
                <a:latin typeface="Calibri" panose="020F0502020204030204" pitchFamily="34" charset="0"/>
                <a:cs typeface="Calibri" panose="020F0502020204030204" pitchFamily="34" charset="0"/>
              </a:rPr>
              <a:t>More advanced tools like Apache Kafka can be used to implement the Elasticsearch mechanisms and analyze real-time data in a more profound way. </a:t>
            </a:r>
          </a:p>
          <a:p>
            <a:pPr algn="just"/>
            <a:r>
              <a:rPr lang="en-US" sz="2000" dirty="0">
                <a:latin typeface="Calibri" panose="020F0502020204030204" pitchFamily="34" charset="0"/>
                <a:cs typeface="Calibri" panose="020F0502020204030204" pitchFamily="34" charset="0"/>
              </a:rPr>
              <a:t>Elasticsearch can also be ingested to detect cybercrimes from the log actions and take preventive measures to eradicate them.</a:t>
            </a:r>
          </a:p>
        </p:txBody>
      </p:sp>
    </p:spTree>
    <p:extLst>
      <p:ext uri="{BB962C8B-B14F-4D97-AF65-F5344CB8AC3E}">
        <p14:creationId xmlns:p14="http://schemas.microsoft.com/office/powerpoint/2010/main" val="91646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BD7000-CC6A-48D5-93A8-A2ED870CA3F5}"/>
              </a:ext>
            </a:extLst>
          </p:cNvPr>
          <p:cNvSpPr>
            <a:spLocks noGrp="1"/>
          </p:cNvSpPr>
          <p:nvPr>
            <p:ph type="title"/>
          </p:nvPr>
        </p:nvSpPr>
        <p:spPr>
          <a:xfrm>
            <a:off x="2592924" y="624110"/>
            <a:ext cx="8700387" cy="5823824"/>
          </a:xfrm>
        </p:spPr>
        <p:txBody>
          <a:bodyPr>
            <a:normAutofit/>
          </a:bodyPr>
          <a:lstStyle/>
          <a:p>
            <a:pPr algn="ctr"/>
            <a:br>
              <a:rPr lang="en-US" sz="7200" dirty="0">
                <a:latin typeface="Calibri" panose="020F0502020204030204" pitchFamily="34" charset="0"/>
                <a:cs typeface="Calibri" panose="020F0502020204030204" pitchFamily="34" charset="0"/>
              </a:rPr>
            </a:br>
            <a:r>
              <a:rPr lang="en-US" sz="7200" dirty="0">
                <a:latin typeface="Calibri" panose="020F0502020204030204" pitchFamily="34" charset="0"/>
                <a:cs typeface="Calibri" panose="020F0502020204030204" pitchFamily="34" charset="0"/>
              </a:rPr>
              <a:t>Thank you!!</a:t>
            </a:r>
            <a:br>
              <a:rPr lang="en-US" sz="7200" dirty="0">
                <a:latin typeface="Calibri" panose="020F0502020204030204" pitchFamily="34" charset="0"/>
                <a:cs typeface="Calibri" panose="020F0502020204030204" pitchFamily="34" charset="0"/>
              </a:rPr>
            </a:br>
            <a:br>
              <a:rPr lang="en-US" sz="7200" dirty="0">
                <a:latin typeface="Calibri" panose="020F0502020204030204" pitchFamily="34" charset="0"/>
                <a:cs typeface="Calibri" panose="020F0502020204030204" pitchFamily="34" charset="0"/>
              </a:rPr>
            </a:br>
            <a:r>
              <a:rPr lang="en-US" sz="7200" dirty="0">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228858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0ACA-4471-463B-BBFA-BCCFDA0D6E39}"/>
              </a:ext>
            </a:extLst>
          </p:cNvPr>
          <p:cNvSpPr>
            <a:spLocks noGrp="1"/>
          </p:cNvSpPr>
          <p:nvPr>
            <p:ph type="title"/>
          </p:nvPr>
        </p:nvSpPr>
        <p:spPr/>
        <p:txBody>
          <a:bodyPr>
            <a:normAutofit/>
          </a:bodyPr>
          <a:lstStyle/>
          <a:p>
            <a:pPr algn="ctr"/>
            <a:r>
              <a:rPr lang="en-US" sz="5400"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E1E34C0B-69CE-4A89-9707-688A87070469}"/>
              </a:ext>
            </a:extLst>
          </p:cNvPr>
          <p:cNvSpPr>
            <a:spLocks noGrp="1"/>
          </p:cNvSpPr>
          <p:nvPr>
            <p:ph idx="1"/>
          </p:nvPr>
        </p:nvSpPr>
        <p:spPr>
          <a:xfrm>
            <a:off x="2589212" y="2133600"/>
            <a:ext cx="8915400" cy="3777622"/>
          </a:xfrm>
        </p:spPr>
        <p:txBody>
          <a:bodyPr/>
          <a:lstStyle/>
          <a:p>
            <a:pPr algn="just"/>
            <a:r>
              <a:rPr lang="en-US" sz="2000" dirty="0">
                <a:latin typeface="Calibri" panose="020F0502020204030204" pitchFamily="34" charset="0"/>
                <a:cs typeface="Calibri" panose="020F0502020204030204" pitchFamily="34" charset="0"/>
              </a:rPr>
              <a:t>Data Analysis and Management is an increasingly important process in today’s business world, to gain insights and competitive advantages. There are many tools used for analyzing and managing logs.</a:t>
            </a:r>
          </a:p>
          <a:p>
            <a:pPr algn="just"/>
            <a:r>
              <a:rPr lang="en-US" sz="2000" dirty="0">
                <a:latin typeface="Calibri" panose="020F0502020204030204" pitchFamily="34" charset="0"/>
                <a:cs typeface="Calibri" panose="020F0502020204030204" pitchFamily="34" charset="0"/>
              </a:rPr>
              <a:t>Elasticsearch is one such powerful distributed search and analytics engine developed in Java and built on top of Lucene. It is a free and open source search engine which can perform full-text search.</a:t>
            </a:r>
          </a:p>
          <a:p>
            <a:pPr algn="just"/>
            <a:r>
              <a:rPr lang="en-US" sz="2000" dirty="0">
                <a:latin typeface="Calibri" panose="020F0502020204030204" pitchFamily="34" charset="0"/>
                <a:cs typeface="Calibri" panose="020F0502020204030204" pitchFamily="34" charset="0"/>
              </a:rPr>
              <a:t>Kibana is an open source visualization tool, often used along with Elasticsearch, to create visualizations from the indexed data on Elasticsearch cluster and provide useful insights especially from large volumes of data.</a:t>
            </a:r>
          </a:p>
          <a:p>
            <a:endParaRPr lang="en-US" dirty="0"/>
          </a:p>
        </p:txBody>
      </p:sp>
    </p:spTree>
    <p:extLst>
      <p:ext uri="{BB962C8B-B14F-4D97-AF65-F5344CB8AC3E}">
        <p14:creationId xmlns:p14="http://schemas.microsoft.com/office/powerpoint/2010/main" val="195134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0ACA-4471-463B-BBFA-BCCFDA0D6E39}"/>
              </a:ext>
            </a:extLst>
          </p:cNvPr>
          <p:cNvSpPr>
            <a:spLocks noGrp="1"/>
          </p:cNvSpPr>
          <p:nvPr>
            <p:ph type="title"/>
          </p:nvPr>
        </p:nvSpPr>
        <p:spPr>
          <a:xfrm>
            <a:off x="2592925" y="624110"/>
            <a:ext cx="8911687" cy="1280890"/>
          </a:xfrm>
        </p:spPr>
        <p:txBody>
          <a:bodyPr>
            <a:normAutofit/>
          </a:bodyPr>
          <a:lstStyle/>
          <a:p>
            <a:pPr algn="ctr"/>
            <a:r>
              <a:rPr lang="en-US" sz="1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E1E34C0B-69CE-4A89-9707-688A87070469}"/>
              </a:ext>
            </a:extLst>
          </p:cNvPr>
          <p:cNvSpPr>
            <a:spLocks noGrp="1"/>
          </p:cNvSpPr>
          <p:nvPr>
            <p:ph idx="1"/>
          </p:nvPr>
        </p:nvSpPr>
        <p:spPr/>
        <p:txBody>
          <a:bodyPr>
            <a:normAutofit/>
          </a:bodyPr>
          <a:lstStyle/>
          <a:p>
            <a:pPr algn="just"/>
            <a:r>
              <a:rPr lang="en-US" sz="2000" dirty="0">
                <a:latin typeface="Calibri" panose="020F0502020204030204" pitchFamily="34" charset="0"/>
                <a:cs typeface="Calibri" panose="020F0502020204030204" pitchFamily="34" charset="0"/>
              </a:rPr>
              <a:t>Apache Hadoop is commonly used with Elasticsearch for immense data storage and huge processing power.</a:t>
            </a:r>
          </a:p>
          <a:p>
            <a:pPr algn="just"/>
            <a:r>
              <a:rPr lang="en-US" sz="2000" dirty="0">
                <a:latin typeface="Calibri" panose="020F0502020204030204" pitchFamily="34" charset="0"/>
                <a:cs typeface="Calibri" panose="020F0502020204030204" pitchFamily="34" charset="0"/>
              </a:rPr>
              <a:t>For public cloud based computing environments, Amazon Web Services (AWS) is a very popular platform providing Elasticsearch and Kibana capabilities.</a:t>
            </a:r>
          </a:p>
          <a:p>
            <a:pPr algn="just"/>
            <a:r>
              <a:rPr lang="en-US" sz="2000" dirty="0">
                <a:latin typeface="Calibri" panose="020F0502020204030204" pitchFamily="34" charset="0"/>
                <a:cs typeface="Calibri" panose="020F0502020204030204" pitchFamily="34" charset="0"/>
              </a:rPr>
              <a:t>This Master’s Project research was focused on analyzing and managing data using Elasticsearch, Kibana, Hadoop, and AWS.</a:t>
            </a:r>
          </a:p>
          <a:p>
            <a:pPr algn="just"/>
            <a:r>
              <a:rPr lang="en-US" sz="2000" dirty="0">
                <a:latin typeface="Calibri" panose="020F0502020204030204" pitchFamily="34" charset="0"/>
                <a:cs typeface="Calibri" panose="020F0502020204030204" pitchFamily="34" charset="0"/>
              </a:rPr>
              <a:t>The goal of this project is to learn and experiment on how data analysis works.</a:t>
            </a:r>
          </a:p>
          <a:p>
            <a:pPr marL="0" indent="0" algn="just">
              <a:buNone/>
            </a:pPr>
            <a:r>
              <a:rPr lang="en-US" sz="2000" dirty="0">
                <a:latin typeface="Calibri" panose="020F0502020204030204" pitchFamily="34" charset="0"/>
                <a:cs typeface="Calibri" panose="020F0502020204030204" pitchFamily="34" charset="0"/>
              </a:rPr>
              <a:t> </a:t>
            </a:r>
          </a:p>
          <a:p>
            <a:endParaRPr lang="en-US" dirty="0"/>
          </a:p>
        </p:txBody>
      </p:sp>
    </p:spTree>
    <p:extLst>
      <p:ext uri="{BB962C8B-B14F-4D97-AF65-F5344CB8AC3E}">
        <p14:creationId xmlns:p14="http://schemas.microsoft.com/office/powerpoint/2010/main" val="114308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E65E-96EB-402E-A77E-FB780C6D9C7E}"/>
              </a:ext>
            </a:extLst>
          </p:cNvPr>
          <p:cNvSpPr>
            <a:spLocks noGrp="1"/>
          </p:cNvSpPr>
          <p:nvPr>
            <p:ph type="title"/>
          </p:nvPr>
        </p:nvSpPr>
        <p:spPr/>
        <p:txBody>
          <a:bodyPr>
            <a:noAutofit/>
          </a:bodyPr>
          <a:lstStyle/>
          <a:p>
            <a:pPr algn="ctr"/>
            <a:r>
              <a:rPr lang="en-US" sz="5400" dirty="0">
                <a:latin typeface="Calibri" panose="020F0502020204030204" pitchFamily="34" charset="0"/>
                <a:cs typeface="Calibri" panose="020F0502020204030204" pitchFamily="34" charset="0"/>
              </a:rPr>
              <a:t>Elasticsearch Using Hadoop</a:t>
            </a:r>
          </a:p>
        </p:txBody>
      </p:sp>
      <p:sp>
        <p:nvSpPr>
          <p:cNvPr id="3" name="Content Placeholder 2">
            <a:extLst>
              <a:ext uri="{FF2B5EF4-FFF2-40B4-BE49-F238E27FC236}">
                <a16:creationId xmlns:a16="http://schemas.microsoft.com/office/drawing/2014/main" id="{74D3B470-220A-497B-88C3-F8D2DD1F1D9E}"/>
              </a:ext>
            </a:extLst>
          </p:cNvPr>
          <p:cNvSpPr>
            <a:spLocks noGrp="1"/>
          </p:cNvSpPr>
          <p:nvPr>
            <p:ph idx="1"/>
          </p:nvPr>
        </p:nvSpPr>
        <p:spPr>
          <a:xfrm>
            <a:off x="2507530" y="2133600"/>
            <a:ext cx="8997082" cy="4172932"/>
          </a:xfrm>
        </p:spPr>
        <p:txBody>
          <a:bodyPr/>
          <a:lstStyle/>
          <a:p>
            <a:pPr algn="just"/>
            <a:r>
              <a:rPr lang="en-US" sz="2000" dirty="0">
                <a:latin typeface="Calibri" panose="020F0502020204030204" pitchFamily="34" charset="0"/>
                <a:cs typeface="Calibri" panose="020F0502020204030204" pitchFamily="34" charset="0"/>
              </a:rPr>
              <a:t>The first process is to setup a CentOS 7 machine, install all the necessary tools for performing analysis using Elasticsearch Hadoop. </a:t>
            </a:r>
          </a:p>
          <a:p>
            <a:pPr algn="just"/>
            <a:r>
              <a:rPr lang="en-US" sz="2000" dirty="0">
                <a:latin typeface="Calibri" panose="020F0502020204030204" pitchFamily="34" charset="0"/>
                <a:cs typeface="Calibri" panose="020F0502020204030204" pitchFamily="34" charset="0"/>
              </a:rPr>
              <a:t>we implemented a (pseudo-distributed-mode) Hadoop cluster, configured with Elasticsearch and Kibana using the ES-Hadoop library, on a local Linux workstation.</a:t>
            </a:r>
          </a:p>
          <a:p>
            <a:pPr algn="just"/>
            <a:r>
              <a:rPr lang="en-US" sz="2000" dirty="0">
                <a:latin typeface="Calibri" panose="020F0502020204030204" pitchFamily="34" charset="0"/>
                <a:cs typeface="Calibri" panose="020F0502020204030204" pitchFamily="34" charset="0"/>
              </a:rPr>
              <a:t>This process explains how to use Elasticsearch and Hadoop locally, analyze data from the input provided, index the data and visualize it. It shows the interaction between Elasticsearch and Hadoop tools.</a:t>
            </a:r>
          </a:p>
          <a:p>
            <a:pPr algn="just"/>
            <a:r>
              <a:rPr lang="en-US" sz="2000" dirty="0">
                <a:latin typeface="Calibri" panose="020F0502020204030204" pitchFamily="34" charset="0"/>
                <a:cs typeface="Calibri" panose="020F0502020204030204" pitchFamily="34" charset="0"/>
              </a:rPr>
              <a:t>Setting up environment (Java, Dedicated user, Hadoop, Elasticsearch, Start </a:t>
            </a:r>
            <a:r>
              <a:rPr lang="en-US" sz="2000">
                <a:latin typeface="Calibri" panose="020F0502020204030204" pitchFamily="34" charset="0"/>
                <a:cs typeface="Calibri" panose="020F0502020204030204" pitchFamily="34" charset="0"/>
              </a:rPr>
              <a:t>Hadoop Daemons).</a:t>
            </a:r>
            <a:endParaRPr 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1013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061A-985B-4A6B-9EED-0700A1439F84}"/>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B444AB77-0D31-4BDC-B60E-94B46A335B56}"/>
              </a:ext>
            </a:extLst>
          </p:cNvPr>
          <p:cNvSpPr>
            <a:spLocks noGrp="1"/>
          </p:cNvSpPr>
          <p:nvPr>
            <p:ph idx="1"/>
          </p:nvPr>
        </p:nvSpPr>
        <p:spPr>
          <a:xfrm>
            <a:off x="2384982" y="725865"/>
            <a:ext cx="9119630" cy="5627802"/>
          </a:xfrm>
        </p:spPr>
        <p:txBody>
          <a:bodyPr/>
          <a:lstStyle/>
          <a:p>
            <a:pPr algn="just"/>
            <a:r>
              <a:rPr lang="en-US" sz="2000" dirty="0">
                <a:latin typeface="Calibri" panose="020F0502020204030204" pitchFamily="34" charset="0"/>
                <a:cs typeface="Calibri" panose="020F0502020204030204" pitchFamily="34" charset="0"/>
              </a:rPr>
              <a:t>Elasticsearch.</a:t>
            </a: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CRUD.</a:t>
            </a:r>
            <a:endParaRPr lang="en-US" dirty="0">
              <a:latin typeface="Calibri" panose="020F0502020204030204" pitchFamily="34" charset="0"/>
              <a:cs typeface="Calibri" panose="020F0502020204030204" pitchFamily="34" charset="0"/>
            </a:endParaRPr>
          </a:p>
          <a:p>
            <a:pPr marL="0" indent="0">
              <a:buNone/>
            </a:pPr>
            <a:endParaRPr lang="en-US" dirty="0"/>
          </a:p>
          <a:p>
            <a:pPr>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8EBA5602-735B-4FFB-9814-BBC6C1102CC3}"/>
              </a:ext>
            </a:extLst>
          </p:cNvPr>
          <p:cNvPicPr>
            <a:picLocks noChangeAspect="1"/>
          </p:cNvPicPr>
          <p:nvPr/>
        </p:nvPicPr>
        <p:blipFill>
          <a:blip r:embed="rId2"/>
          <a:stretch>
            <a:fillRect/>
          </a:stretch>
        </p:blipFill>
        <p:spPr>
          <a:xfrm>
            <a:off x="2835348" y="1515719"/>
            <a:ext cx="8669263" cy="2024047"/>
          </a:xfrm>
          <a:prstGeom prst="rect">
            <a:avLst/>
          </a:prstGeom>
        </p:spPr>
      </p:pic>
      <p:pic>
        <p:nvPicPr>
          <p:cNvPr id="7" name="Picture 6">
            <a:extLst>
              <a:ext uri="{FF2B5EF4-FFF2-40B4-BE49-F238E27FC236}">
                <a16:creationId xmlns:a16="http://schemas.microsoft.com/office/drawing/2014/main" id="{7E76F158-E721-441D-9E84-BC9CD0326358}"/>
              </a:ext>
            </a:extLst>
          </p:cNvPr>
          <p:cNvPicPr>
            <a:picLocks noChangeAspect="1"/>
          </p:cNvPicPr>
          <p:nvPr/>
        </p:nvPicPr>
        <p:blipFill>
          <a:blip r:embed="rId3"/>
          <a:stretch>
            <a:fillRect/>
          </a:stretch>
        </p:blipFill>
        <p:spPr>
          <a:xfrm>
            <a:off x="2835348" y="3934693"/>
            <a:ext cx="8669263" cy="2024047"/>
          </a:xfrm>
          <a:prstGeom prst="rect">
            <a:avLst/>
          </a:prstGeom>
        </p:spPr>
      </p:pic>
    </p:spTree>
    <p:extLst>
      <p:ext uri="{BB962C8B-B14F-4D97-AF65-F5344CB8AC3E}">
        <p14:creationId xmlns:p14="http://schemas.microsoft.com/office/powerpoint/2010/main" val="388614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616A-FE02-4D56-98BD-A0A92D927BE3}"/>
              </a:ext>
            </a:extLst>
          </p:cNvPr>
          <p:cNvSpPr>
            <a:spLocks noGrp="1"/>
          </p:cNvSpPr>
          <p:nvPr>
            <p:ph type="title"/>
          </p:nvPr>
        </p:nvSpPr>
        <p:spPr/>
        <p:txBody>
          <a:bodyPr>
            <a:normAutofit/>
          </a:bodyPr>
          <a:lstStyle/>
          <a:p>
            <a:r>
              <a:rPr lang="en-US" sz="100" dirty="0"/>
              <a:t>.</a:t>
            </a:r>
          </a:p>
        </p:txBody>
      </p:sp>
      <p:pic>
        <p:nvPicPr>
          <p:cNvPr id="8" name="Content Placeholder 7">
            <a:extLst>
              <a:ext uri="{FF2B5EF4-FFF2-40B4-BE49-F238E27FC236}">
                <a16:creationId xmlns:a16="http://schemas.microsoft.com/office/drawing/2014/main" id="{04DE5725-015E-4624-A095-B5F695A392B3}"/>
              </a:ext>
            </a:extLst>
          </p:cNvPr>
          <p:cNvPicPr>
            <a:picLocks noGrp="1" noChangeAspect="1"/>
          </p:cNvPicPr>
          <p:nvPr>
            <p:ph idx="1"/>
          </p:nvPr>
        </p:nvPicPr>
        <p:blipFill>
          <a:blip r:embed="rId2"/>
          <a:stretch>
            <a:fillRect/>
          </a:stretch>
        </p:blipFill>
        <p:spPr>
          <a:xfrm>
            <a:off x="2589210" y="3527565"/>
            <a:ext cx="8915401" cy="2395936"/>
          </a:xfrm>
          <a:prstGeom prst="rect">
            <a:avLst/>
          </a:prstGeom>
        </p:spPr>
      </p:pic>
      <p:pic>
        <p:nvPicPr>
          <p:cNvPr id="7" name="Picture 6">
            <a:extLst>
              <a:ext uri="{FF2B5EF4-FFF2-40B4-BE49-F238E27FC236}">
                <a16:creationId xmlns:a16="http://schemas.microsoft.com/office/drawing/2014/main" id="{612ED638-7F0E-4141-8348-F23F361524D6}"/>
              </a:ext>
            </a:extLst>
          </p:cNvPr>
          <p:cNvPicPr>
            <a:picLocks noChangeAspect="1"/>
          </p:cNvPicPr>
          <p:nvPr/>
        </p:nvPicPr>
        <p:blipFill>
          <a:blip r:embed="rId3"/>
          <a:stretch>
            <a:fillRect/>
          </a:stretch>
        </p:blipFill>
        <p:spPr>
          <a:xfrm>
            <a:off x="2589211" y="624110"/>
            <a:ext cx="8915401" cy="2395936"/>
          </a:xfrm>
          <a:prstGeom prst="rect">
            <a:avLst/>
          </a:prstGeom>
        </p:spPr>
      </p:pic>
    </p:spTree>
    <p:extLst>
      <p:ext uri="{BB962C8B-B14F-4D97-AF65-F5344CB8AC3E}">
        <p14:creationId xmlns:p14="http://schemas.microsoft.com/office/powerpoint/2010/main" val="278496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7826-30E8-4736-ADC2-DE22302A2938}"/>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FDE78B84-42F3-4E83-84F8-CCA041BE2123}"/>
              </a:ext>
            </a:extLst>
          </p:cNvPr>
          <p:cNvSpPr>
            <a:spLocks noGrp="1"/>
          </p:cNvSpPr>
          <p:nvPr>
            <p:ph idx="1"/>
          </p:nvPr>
        </p:nvSpPr>
        <p:spPr>
          <a:xfrm>
            <a:off x="2592925" y="791852"/>
            <a:ext cx="9388543" cy="5411601"/>
          </a:xfrm>
        </p:spPr>
        <p:txBody>
          <a:bodyPr/>
          <a:lstStyle/>
          <a:p>
            <a:pPr algn="just"/>
            <a:r>
              <a:rPr lang="en-US" sz="2000" dirty="0">
                <a:latin typeface="Calibri" panose="020F0502020204030204" pitchFamily="34" charset="0"/>
                <a:cs typeface="Calibri" panose="020F0502020204030204" pitchFamily="34" charset="0"/>
              </a:rPr>
              <a:t>Consumer Complaints.</a:t>
            </a:r>
          </a:p>
          <a:p>
            <a:pPr marL="0" indent="0" algn="just">
              <a:buNone/>
            </a:pPr>
            <a:endParaRPr lang="en-US" sz="2000" dirty="0">
              <a:latin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We use the below command to insert the data into HDFS.</a:t>
            </a:r>
          </a:p>
          <a:p>
            <a:pPr marL="0" indent="0">
              <a:buNone/>
            </a:pP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hadoop</a:t>
            </a:r>
            <a:r>
              <a:rPr lang="en-US" sz="2000" dirty="0">
                <a:latin typeface="Calibri" panose="020F0502020204030204" pitchFamily="34" charset="0"/>
                <a:cs typeface="Calibri" panose="020F0502020204030204" pitchFamily="34" charset="0"/>
              </a:rPr>
              <a:t> fs –put consumer_complaints.csv 	/input/ch04/consumer_complaints.csv</a:t>
            </a:r>
          </a:p>
          <a:p>
            <a:pPr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Here a job jar file is generated and the consumer complaints data is loaded into HDFS.</a:t>
            </a:r>
          </a:p>
          <a:p>
            <a:pPr marL="0" indent="0" algn="just">
              <a:buNone/>
            </a:pP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mvn</a:t>
            </a:r>
            <a:r>
              <a:rPr lang="en-US" sz="2000" dirty="0">
                <a:latin typeface="Calibri" panose="020F0502020204030204" pitchFamily="34" charset="0"/>
                <a:cs typeface="Calibri" panose="020F0502020204030204" pitchFamily="34" charset="0"/>
              </a:rPr>
              <a:t> clean package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712BE23-2396-4465-AFFB-81A520CF3102}"/>
              </a:ext>
            </a:extLst>
          </p:cNvPr>
          <p:cNvPicPr>
            <a:picLocks noChangeAspect="1"/>
          </p:cNvPicPr>
          <p:nvPr/>
        </p:nvPicPr>
        <p:blipFill>
          <a:blip r:embed="rId2"/>
          <a:stretch>
            <a:fillRect/>
          </a:stretch>
        </p:blipFill>
        <p:spPr>
          <a:xfrm>
            <a:off x="3744448" y="1264555"/>
            <a:ext cx="6608637" cy="1170533"/>
          </a:xfrm>
          <a:prstGeom prst="rect">
            <a:avLst/>
          </a:prstGeom>
        </p:spPr>
      </p:pic>
      <p:pic>
        <p:nvPicPr>
          <p:cNvPr id="7" name="Picture 6">
            <a:extLst>
              <a:ext uri="{FF2B5EF4-FFF2-40B4-BE49-F238E27FC236}">
                <a16:creationId xmlns:a16="http://schemas.microsoft.com/office/drawing/2014/main" id="{CE23A965-6288-411D-A4C9-1174F9E7A0E4}"/>
              </a:ext>
            </a:extLst>
          </p:cNvPr>
          <p:cNvPicPr>
            <a:picLocks noChangeAspect="1"/>
          </p:cNvPicPr>
          <p:nvPr/>
        </p:nvPicPr>
        <p:blipFill>
          <a:blip r:embed="rId3"/>
          <a:stretch>
            <a:fillRect/>
          </a:stretch>
        </p:blipFill>
        <p:spPr>
          <a:xfrm>
            <a:off x="2006937" y="4606621"/>
            <a:ext cx="10083658" cy="1188823"/>
          </a:xfrm>
          <a:prstGeom prst="rect">
            <a:avLst/>
          </a:prstGeom>
        </p:spPr>
      </p:pic>
    </p:spTree>
    <p:extLst>
      <p:ext uri="{BB962C8B-B14F-4D97-AF65-F5344CB8AC3E}">
        <p14:creationId xmlns:p14="http://schemas.microsoft.com/office/powerpoint/2010/main" val="89492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3F68-5FC7-441B-BE68-5571F27E1D94}"/>
              </a:ext>
            </a:extLst>
          </p:cNvPr>
          <p:cNvSpPr>
            <a:spLocks noGrp="1"/>
          </p:cNvSpPr>
          <p:nvPr>
            <p:ph type="title"/>
          </p:nvPr>
        </p:nvSpPr>
        <p:spPr/>
        <p:txBody>
          <a:bodyPr>
            <a:normAutofit/>
          </a:bodyPr>
          <a:lstStyle/>
          <a:p>
            <a:r>
              <a:rPr lang="en-US" sz="100" dirty="0"/>
              <a:t>.</a:t>
            </a:r>
          </a:p>
        </p:txBody>
      </p:sp>
      <p:sp>
        <p:nvSpPr>
          <p:cNvPr id="3" name="Content Placeholder 2">
            <a:extLst>
              <a:ext uri="{FF2B5EF4-FFF2-40B4-BE49-F238E27FC236}">
                <a16:creationId xmlns:a16="http://schemas.microsoft.com/office/drawing/2014/main" id="{A1712C54-0060-4D15-AF75-172D269F8597}"/>
              </a:ext>
            </a:extLst>
          </p:cNvPr>
          <p:cNvSpPr>
            <a:spLocks noGrp="1"/>
          </p:cNvSpPr>
          <p:nvPr>
            <p:ph idx="1"/>
          </p:nvPr>
        </p:nvSpPr>
        <p:spPr>
          <a:xfrm>
            <a:off x="2356702" y="461913"/>
            <a:ext cx="9483364" cy="6259398"/>
          </a:xfrm>
        </p:spPr>
        <p:txBody>
          <a:bodyPr/>
          <a:lstStyle/>
          <a:p>
            <a:pPr algn="just"/>
            <a:r>
              <a:rPr lang="en-US" sz="2000" dirty="0">
                <a:latin typeface="Calibri" panose="020F0502020204030204" pitchFamily="34" charset="0"/>
                <a:cs typeface="Calibri" panose="020F0502020204030204" pitchFamily="34" charset="0"/>
              </a:rPr>
              <a:t>We then run the Jar file on the sample data which is in HDFS. This executes the Hadoop MapReduce job and imports the data to Elasticsearch. The Mapper class counts each word and the Reducer class sums all these counts for each word. The output shows the log details that indicate the advancement in job execution.</a:t>
            </a:r>
          </a:p>
          <a:p>
            <a:pPr marL="0" indent="0">
              <a:buNone/>
            </a:pPr>
            <a:endParaRPr lang="en-US" dirty="0"/>
          </a:p>
        </p:txBody>
      </p:sp>
      <p:pic>
        <p:nvPicPr>
          <p:cNvPr id="5" name="Picture 4">
            <a:extLst>
              <a:ext uri="{FF2B5EF4-FFF2-40B4-BE49-F238E27FC236}">
                <a16:creationId xmlns:a16="http://schemas.microsoft.com/office/drawing/2014/main" id="{90FA5DB8-0F9D-447A-BBC0-A69014DB950B}"/>
              </a:ext>
            </a:extLst>
          </p:cNvPr>
          <p:cNvPicPr>
            <a:picLocks noChangeAspect="1"/>
          </p:cNvPicPr>
          <p:nvPr/>
        </p:nvPicPr>
        <p:blipFill>
          <a:blip r:embed="rId2"/>
          <a:stretch>
            <a:fillRect/>
          </a:stretch>
        </p:blipFill>
        <p:spPr>
          <a:xfrm>
            <a:off x="3397791" y="1969040"/>
            <a:ext cx="7401185" cy="4688230"/>
          </a:xfrm>
          <a:prstGeom prst="rect">
            <a:avLst/>
          </a:prstGeom>
        </p:spPr>
      </p:pic>
    </p:spTree>
    <p:extLst>
      <p:ext uri="{BB962C8B-B14F-4D97-AF65-F5344CB8AC3E}">
        <p14:creationId xmlns:p14="http://schemas.microsoft.com/office/powerpoint/2010/main" val="114334158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1989</TotalTime>
  <Words>1167</Words>
  <Application>Microsoft Office PowerPoint</Application>
  <PresentationFormat>Widescreen</PresentationFormat>
  <Paragraphs>124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Wisp</vt:lpstr>
      <vt:lpstr>Data Analytic Techniques Using Elasticsearch, Hadoop, Kibana and Amazon Web Services</vt:lpstr>
      <vt:lpstr>OUTLINE</vt:lpstr>
      <vt:lpstr>Introduction</vt:lpstr>
      <vt:lpstr>.</vt:lpstr>
      <vt:lpstr>Elasticsearch Using Hadoop</vt:lpstr>
      <vt:lpstr>.</vt:lpstr>
      <vt:lpstr>.</vt:lpstr>
      <vt:lpstr>.</vt:lpstr>
      <vt:lpstr>.</vt:lpstr>
      <vt:lpstr>.</vt:lpstr>
      <vt:lpstr>.</vt:lpstr>
      <vt:lpstr>.</vt:lpstr>
      <vt:lpstr>.</vt:lpstr>
      <vt:lpstr>.</vt:lpstr>
      <vt:lpstr>.</vt:lpstr>
      <vt:lpstr>.</vt:lpstr>
      <vt:lpstr>.</vt:lpstr>
      <vt:lpstr>.</vt:lpstr>
      <vt:lpstr>.</vt:lpstr>
      <vt:lpstr>Elasticsearch using AWS</vt:lpstr>
      <vt:lpstr>.</vt:lpstr>
      <vt:lpstr>.</vt:lpstr>
      <vt:lpstr>Conclusion</vt:lpstr>
      <vt:lpstr>Future Work</vt:lpstr>
      <vt:lpstr> 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Likhita Sanapa Prabhakar</dc:creator>
  <cp:lastModifiedBy>Likhita Sanapa Prabhakar</cp:lastModifiedBy>
  <cp:revision>89</cp:revision>
  <dcterms:created xsi:type="dcterms:W3CDTF">2017-09-06T21:09:18Z</dcterms:created>
  <dcterms:modified xsi:type="dcterms:W3CDTF">2017-09-13T16:28:32Z</dcterms:modified>
</cp:coreProperties>
</file>